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notesMaster" Target="notesMasters/notesMaster1.xml" /><Relationship Id="rId125" Type="http://schemas.openxmlformats.org/officeDocument/2006/relationships/viewProps" Target="viewProps.xml" /><Relationship Id="rId124" Type="http://schemas.openxmlformats.org/officeDocument/2006/relationships/presProps" Target="presProps.xml" /><Relationship Id="rId1" Type="http://schemas.openxmlformats.org/officeDocument/2006/relationships/slideMaster" Target="slideMasters/slideMaster1.xml" /><Relationship Id="rId127" Type="http://schemas.openxmlformats.org/officeDocument/2006/relationships/tableStyles" Target="tableStyles.xml" /><Relationship Id="rId12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6.xml.rels><?xml version="1.0" encoding="UTF-8"?><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7.xml.rels><?xml version="1.0" encoding="UTF-8"?><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8.xml.rels><?xml version="1.0" encoding="UTF-8"?><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9.xml.rels><?xml version="1.0" encoding="UTF-8"?><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1.xml.rels><?xml version="1.0" encoding="UTF-8"?><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2.xml.rels><?xml version="1.0" encoding="UTF-8"?><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3.xml.rels><?xml version="1.0" encoding="UTF-8"?><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4.xml.rels><?xml version="1.0" encoding="UTF-8"?><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5.xml.rels><?xml version="1.0" encoding="UTF-8"?><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6.xml.rels><?xml version="1.0" encoding="UTF-8"?><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7.xml.rels><?xml version="1.0" encoding="UTF-8"?><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8.xml.rels><?xml version="1.0" encoding="UTF-8"?><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39.xml.rels><?xml version="1.0" encoding="UTF-8"?><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1.xml.rels><?xml version="1.0" encoding="UTF-8"?><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42.xml.rels><?xml version="1.0" encoding="UTF-8"?><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43.xml.rels><?xml version="1.0" encoding="UTF-8"?><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44.xml.rels><?xml version="1.0" encoding="UTF-8"?><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45.xml.rels><?xml version="1.0" encoding="UTF-8"?><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46.xml.rels><?xml version="1.0" encoding="UTF-8"?><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47.xml.rels><?xml version="1.0" encoding="UTF-8"?><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48.xml.rels><?xml version="1.0" encoding="UTF-8"?><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49.xml.rels><?xml version="1.0" encoding="UTF-8"?><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0.xml.rels><?xml version="1.0" encoding="UTF-8"?><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1.xml.rels><?xml version="1.0" encoding="UTF-8"?><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52.xml.rels><?xml version="1.0" encoding="UTF-8"?><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53.xml.rels><?xml version="1.0" encoding="UTF-8"?><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54.xml.rels><?xml version="1.0" encoding="UTF-8"?><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55.xml.rels><?xml version="1.0" encoding="UTF-8"?><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56.xml.rels><?xml version="1.0" encoding="UTF-8"?><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57.xml.rels><?xml version="1.0" encoding="UTF-8"?><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58.xml.rels><?xml version="1.0" encoding="UTF-8"?><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59.xml.rels><?xml version="1.0" encoding="UTF-8"?><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0.xml.rels><?xml version="1.0" encoding="UTF-8"?><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61.xml.rels><?xml version="1.0" encoding="UTF-8"?><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62.xml.rels><?xml version="1.0" encoding="UTF-8"?><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63.xml.rels><?xml version="1.0" encoding="UTF-8"?><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Welcome participants to the 4-day advanced training. Emphasize that this is part of the EU-Philippines partnership and will provide practical skills for disaster risk reduction, climate change adaptation, and natural resource management.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is a radar imaging mission with C-band SAR enabling all-weather, day-and-night observations unaffected by clouds - crucial in tropical regions like the Philippines.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operates in Interferometric Wide (IW) mode with ~5m by 20m spatial resolution. With two satellites, the revisit cycle is 6 days globally. Note: Sentinel-1B became inoperative in 2022; Sentinel-1C launched in 2024 to restore 6-day revisit.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SAR satellites send microwave signals and measure the backscatter. Water appears dark (low backscatter), urban areas appear bright (strong backscatter), and vegetation shows moderate backscatter.</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IW mode over land typically provides VV and VH polarizations. Different polarizations are sensitive to different surface characteristics.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Understanding backscatter is crucial for interpreting SAR imagery. Smooth surfaces (water) reflect signals away = dark. Rough surfaces and structures reflect signals back = bright.</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Interferometric Wide (IW) mode is used over land and provides the best balance of resolution and coverage. All Philippine acquisitions use IW mode.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For most applications including flood mapping and land cover, GRD products are sufficient. SLC products are needed for advanced interferometric applications like volcano monitoring.</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Unless you specifically need interferometry (earthquake/volcano deformation), always use GRD products. They’re easier to work with and sufficient for 90% of applications.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P0 IMPROVEMENT APPLIED:</a:t>
            </a:r>
            <a:r>
              <a:rPr/>
              <a:t> Explicit S1 pre-processing assumptions before U-Net flood lab (Day 3).</a:t>
            </a:r>
          </a:p>
          <a:p>
            <a:pPr lvl="0" indent="0" marL="0">
              <a:buNone/>
            </a:pPr>
          </a:p>
          <a:p>
            <a:pPr lvl="0" indent="0" marL="0">
              <a:buNone/>
            </a:pPr>
            <a:r>
              <a:rPr b="1"/>
              <a:t>Key Teaching Points:</a:t>
            </a:r>
            <a:r>
              <a:rPr/>
              <a:t> - Participants need to understand what “analysis-ready” means - RTC removes terrain effects - critical in mountainous Philippines - Gamma-naught (γ⁰) in dB is standard for land applications - Speckle filtering is essential but can blur edges - These steps are computationally intensive - we pre-process for efficiency</a:t>
            </a:r>
          </a:p>
          <a:p>
            <a:pPr lvl="0" indent="0" marL="0">
              <a:buNone/>
            </a:pPr>
          </a:p>
          <a:p>
            <a:pPr lvl="0" indent="0" marL="0">
              <a:buNone/>
            </a:pPr>
            <a:r>
              <a:rPr b="1"/>
              <a:t>Timing:</a:t>
            </a:r>
            <a:r>
              <a:rPr/>
              <a:t> 3 minutes</a:t>
            </a:r>
          </a:p>
          <a:p>
            <a:pPr lvl="0" indent="0" marL="0">
              <a:buNone/>
            </a:pPr>
          </a:p>
          <a:p>
            <a:pPr lvl="0" indent="0" marL="0">
              <a:buNone/>
            </a:pPr>
            <a:r>
              <a:rPr b="1"/>
              <a:t>Transition:</a:t>
            </a:r>
            <a:r>
              <a:rPr/>
              <a:t> “Now let’s look at Sentinel-2 optical data…”</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Sentinel-1’s ability to penetrate clouds makes it invaluable for flood mapping during typhoons. The left image shows actual flood monitoring using Sentinel-1 data. The right image shows an interferogram from Sentinel-1C demonstrating ground deformation detection with millimeter precision in northern Chile.</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Global Gateway strategy represents the EU’s commitment to building partnerships that boost smart, clean and secure infrastructure globally. CoPhil is a unique flagship initiative within this framework.</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During Typhoon Ulysses, Sentinel-1 provided crucial flood extent mapping when optical satellites couldn’t see through clouds. This data supported PAGASA and NDRRMC response efforts.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Sentinel-2 false-color image of Mayon Volcano from 2018 shows recent lava flows. With Sentinel-2C operational in 2025, the three-satellite constellation provides 5-day global revisit.</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All 13 Sentinel-2 bands:</a:t>
            </a:r>
            <a:r>
              <a:rPr/>
              <a:t> Four 10m bands (B2-B4, B8) for detailed mapping, six 20m bands including the unique Red Edge trio (B5-B7) for vegetation analysis, and three 60m atmospheric bands (B1, B9, B10) for corrections. The Red Edge bands are Sentinel-2’s signature capability.</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Red Edge bands are Sentinel-2’s superpower. They detect vegetation stress weeks before visible bands show changes - crucial for precision agriculture and forest health monitoring.</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L2A data is atmospherically corrected and ready for analysis. Unless you have a specific reason to use L1C, always choose L2A products.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Different band combinations highlight different features. False Color (NIR-Red-Green) is the most common for vegetation mapping - healthy vegetation appears bright red.</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Sentinel-1 and Sentinel-2 are complementary. SAR penetrates clouds and works at night, while optical provides rich spectral information about surface properties.</a:t>
            </a:r>
          </a:p>
          <a:p>
            <a:pPr lvl="0" indent="0" marL="0">
              <a:buNone/>
            </a:pPr>
          </a:p>
          <a:p>
            <a:pPr lvl="0" indent="0" marL="0">
              <a:buNone/>
            </a:pPr>
            <a:r>
              <a:rPr b="1"/>
              <a:t>MICRO-EDIT APPLIED:</a:t>
            </a:r>
            <a:r>
              <a:rPr/>
              <a:t> Added S1 vs S2 flood tip to set up Day 3 logic - VV dark water, pre/post comparison, and S1+S2 synergy.</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Using both missions together provides more complete information. After a typhoon, S1 maps floods under clouds while S2 assesses vegetation damage where it’s clear.</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5 minutes</a:t>
            </a:r>
          </a:p>
          <a:p>
            <a:pPr lvl="0" indent="0" marL="0">
              <a:buNone/>
            </a:pPr>
          </a:p>
          <a:p>
            <a:pPr lvl="0" indent="0" marL="0">
              <a:buNone/>
            </a:pPr>
            <a:r>
              <a:rPr b="1"/>
              <a:t>Instructor Actions:</a:t>
            </a:r>
            <a:r>
              <a:rPr/>
              <a:t> - Announce break clearly - Mention return time - Leave slides/browser open for questions - Be available for quick questions during break</a:t>
            </a:r>
          </a:p>
          <a:p>
            <a:pPr lvl="0" indent="0" marL="0">
              <a:buNone/>
            </a:pPr>
          </a:p>
          <a:p>
            <a:pPr lvl="0" indent="0" marL="0">
              <a:buNone/>
            </a:pPr>
            <a:r>
              <a:rPr b="1"/>
              <a:t>When Resuming:</a:t>
            </a:r>
            <a:r>
              <a:rPr/>
              <a:t> - Wait 1-2 minutes for everyone to return - Quick recap: “We’ve covered Sentinel-1 SAR and Sentinel-2 optical. Now we’ll explore the Philippine EO ecosystem.”</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P1 IMPROVEMENT APPLIED:</a:t>
            </a:r>
            <a:r>
              <a:rPr/>
              <a:t> Explicit platform choices table prevents common mistakes.</a:t>
            </a:r>
          </a:p>
          <a:p>
            <a:pPr lvl="0" indent="0" marL="0">
              <a:buNone/>
            </a:pPr>
          </a:p>
          <a:p>
            <a:pPr lvl="0" indent="0" marL="0">
              <a:buNone/>
            </a:pPr>
            <a:r>
              <a:rPr b="1"/>
              <a:t>Key Teaching Points:</a:t>
            </a:r>
            <a:r>
              <a:rPr/>
              <a:t> - GEE is NOT for training U-Nets or downloading GBs - Colab free tier has GPU quotas - manage expectations - CoPhil infrastructure enables local processing - Choose the right tool for the right job</a:t>
            </a:r>
          </a:p>
          <a:p>
            <a:pPr lvl="0" indent="0" marL="0">
              <a:buNone/>
            </a:pPr>
          </a:p>
          <a:p>
            <a:pPr lvl="0" indent="0" marL="0">
              <a:buNone/>
            </a:pPr>
            <a:r>
              <a:rPr b="1"/>
              <a:t>Timing:</a:t>
            </a:r>
            <a:r>
              <a:rPr/>
              <a:t> 3 minutes</a:t>
            </a:r>
          </a:p>
          <a:p>
            <a:pPr lvl="0" indent="0" marL="0">
              <a:buNone/>
            </a:pPr>
          </a:p>
          <a:p>
            <a:pPr lvl="0" indent="0" marL="0">
              <a:buNone/>
            </a:pPr>
            <a:r>
              <a:rPr b="1"/>
              <a:t>Transition:</a:t>
            </a:r>
            <a:r>
              <a:rPr/>
              <a:t> “Let’s look at these platforms in detail…”</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CoPhil is an EU-funded Technical Assistance programme positioning the Philippines as a pioneer in the EU’s international cooperation on Copernicus.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Copernicus Data Space Ecosystem is the new portal replacing the legacy SciHub. All Sentinel data are free and open.</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SentiBoard is a new feature (October 2025) providing real-time insights into Copernicus Sentinel missions and data availability.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Google Earth Engine provides ready access to all Sentinel data with cloud-based processing. We’ll use GEE extensively for data access and preprocessing.</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MICRO-EDIT APPLIED:</a:t>
            </a:r>
            <a:r>
              <a:rPr/>
              <a:t> Mirror Site is NOW operational (not “coming soon”).</a:t>
            </a:r>
          </a:p>
          <a:p>
            <a:pPr lvl="0" indent="0" marL="0">
              <a:buNone/>
            </a:pPr>
          </a:p>
          <a:p>
            <a:pPr lvl="0" indent="0" marL="0">
              <a:buNone/>
            </a:pPr>
            <a:r>
              <a:rPr/>
              <a:t>Multiple platforms provide Sentinel data access. The CoPhil Mirror Site provides </a:t>
            </a:r>
            <a:r>
              <a:rPr b="1"/>
              <a:t>local data access in the Philippines for faster downloads</a:t>
            </a:r>
            <a:r>
              <a:rPr/>
              <a:t> - critical for reducing international bandwidth bottlenecks.</a:t>
            </a:r>
          </a:p>
          <a:p>
            <a:pPr lvl="0" indent="0" marL="0">
              <a:buNone/>
            </a:pPr>
          </a:p>
          <a:p>
            <a:pPr lvl="0" indent="0" marL="0">
              <a:buNone/>
            </a:pPr>
            <a:r>
              <a:rPr b="1"/>
              <a:t>Key Point:</a:t>
            </a:r>
            <a:r>
              <a:rPr/>
              <a:t> 400TB capacity, focused on PH scenes, free for government/academia/researchers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Beyond European satellites, the Philippines has its own geospatial data platforms and agencies that provide crucial complementary data and support.</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PhilSA is the central civilian space agency established in 2019. As co-chair of CoPhil, PhilSA is leading national efforts to leverage Copernicus data.</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 minutes</a:t>
            </a:r>
          </a:p>
          <a:p>
            <a:pPr lvl="0" indent="0" marL="0">
              <a:buNone/>
            </a:pPr>
          </a:p>
          <a:p>
            <a:pPr lvl="0" indent="0" marL="0">
              <a:buNone/>
            </a:pPr>
            <a:r>
              <a:rPr b="1"/>
              <a:t>Key Points:</a:t>
            </a:r>
            <a:r>
              <a:rPr/>
              <a:t> - SIYASAT (Secure Interactive Yield-Assessment &amp; SAR Analytics Tools) is PhilSA’s operational data portal - </a:t>
            </a:r>
            <a:r>
              <a:rPr b="1"/>
              <a:t>2025 Status:</a:t>
            </a:r>
            <a:r>
              <a:rPr/>
              <a:t> Fully operational with NovaSAR-1 data access - Provides secure archive for Philippine government agencies - Critical for maritime security (illegal fishing, territorial monitoring) - Registration required - priority for government agencies</a:t>
            </a:r>
          </a:p>
          <a:p>
            <a:pPr lvl="0" indent="0" marL="0">
              <a:buNone/>
            </a:pPr>
          </a:p>
          <a:p>
            <a:pPr lvl="0" indent="0" marL="0">
              <a:buNone/>
            </a:pPr>
            <a:r>
              <a:rPr b="1"/>
              <a:t>Transition:</a:t>
            </a:r>
            <a:r>
              <a:rPr/>
              <a:t> “Beyond PhilSA, DOST-ASTI is leading AI innovation for EO applications…”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Space+ Data Dashboard democratizes access to satellite data, making it available to local governments, researchers, and even students without requiring programming skills.</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PhilSA’s 2025 initiatives focus on empowering innovators and building capacity across the Philippines to use satellite data effectively.</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COARE provides the computational infrastructure needed for processing large satellite datasets and running AI/ML models at scale.</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Both PhilSA and DOST are co-chairs of the CoPhil programme, demonstrating strong national commitment to building EO and AI capacity.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NAMRIA is the national mapping agency responsible for topographic maps, hydrographic data, and authoritative geospatial datasets.</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NAMRIA Geoportal is the go-to source for official Philippine spatial data including boundaries, topographic maps, and land cover data.</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NAMRIA’s land cover datasets are valuable for validation and comparison with satellite-derived classifications. The 2020 national land cover map is available in multiple formats.</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HazardHunterPH provides critical hazard data for DRR planning. These maps can be overlaid with satellite data for vulnerability assessments.</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MICRO-EDIT APPLIED:</a:t>
            </a:r>
            <a:r>
              <a:rPr/>
              <a:t> Explicit link between NAMRIA/Space+ as </a:t>
            </a:r>
            <a:r>
              <a:rPr b="1"/>
              <a:t>label sources &amp; validation layers</a:t>
            </a:r>
            <a:r>
              <a:rPr/>
              <a:t>, not just context.</a:t>
            </a:r>
          </a:p>
          <a:p>
            <a:pPr lvl="0" indent="0" marL="0">
              <a:buNone/>
            </a:pPr>
          </a:p>
          <a:p>
            <a:pPr lvl="0" indent="0" marL="0">
              <a:buNone/>
            </a:pPr>
            <a:r>
              <a:rPr/>
              <a:t>NAMRIA data provides essential ground truth and context for satellite-based analysis. Official boundaries and hazard maps enhance satellite data interpretation.</a:t>
            </a:r>
          </a:p>
          <a:p>
            <a:pPr lvl="0" indent="0" marL="0">
              <a:buNone/>
            </a:pPr>
          </a:p>
          <a:p>
            <a:pPr lvl="0" indent="0" marL="0">
              <a:buNone/>
            </a:pPr>
            <a:r>
              <a:rPr b="1"/>
              <a:t>Show one example overlay:</a:t>
            </a:r>
            <a:r>
              <a:rPr/>
              <a:t> NAMRIA training polygons (land cover classes) overlaid on S2 RGB composite.</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DOST-ASTI leads several projects at the intersection of remote sensing, AI, and big data, with significant national investment of P2.6 billion through 2028.</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During past typhoons, DATOS used satellite images to produce flood maps and give them to disaster response agencies within hours. They also worked on crop mapping and infrastructure detection using AI.</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 minutes</a:t>
            </a:r>
          </a:p>
          <a:p>
            <a:pPr lvl="0" indent="0" marL="0">
              <a:buNone/>
            </a:pPr>
          </a:p>
          <a:p>
            <a:pPr lvl="0" indent="0" marL="0">
              <a:buNone/>
            </a:pPr>
            <a:r>
              <a:rPr b="1"/>
              <a:t>Key Points:</a:t>
            </a:r>
            <a:r>
              <a:rPr/>
              <a:t> - </a:t>
            </a:r>
            <a:r>
              <a:rPr b="1"/>
              <a:t>2025 Update:</a:t>
            </a:r>
            <a:r>
              <a:rPr/>
              <a:t> SkAI-Pinas is part of DOST’s P2.6 billion AI investment (2024-2028) - Focuses on democratizing AI for EO applications - Provides infrastructure, training, and support - Successfully engaged 300+ institutions nationwide - Critical for building national AI capacity</a:t>
            </a:r>
          </a:p>
          <a:p>
            <a:pPr lvl="0" indent="0" marL="0">
              <a:buNone/>
            </a:pPr>
          </a:p>
          <a:p>
            <a:pPr lvl="0" indent="0" marL="0">
              <a:buNone/>
            </a:pPr>
            <a:r>
              <a:rPr b="1"/>
              <a:t>Examples:</a:t>
            </a:r>
            <a:r>
              <a:rPr/>
              <a:t> - Universities using SkAI for flood mapping research - LGUs leveraging AI for disaster preparedness - SMEs building EO-based agricultural solutions</a:t>
            </a:r>
          </a:p>
          <a:p>
            <a:pPr lvl="0" indent="0" marL="0">
              <a:buNone/>
            </a:pPr>
          </a:p>
          <a:p>
            <a:pPr lvl="0" indent="0" marL="0">
              <a:buNone/>
            </a:pPr>
            <a:r>
              <a:rPr b="1"/>
              <a:t>Transition:</a:t>
            </a:r>
            <a:r>
              <a:rPr/>
              <a:t> “SkAI provides the platform. DIMER provides the models. PANDA brings it all together…”</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DIMER lowers barriers to AI by enabling end-users to reuse optimized AI models. If you need a model for land cover or flood detection, check DIMER first before building from scratch.</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AIPI allows users to run large computations on ASTI’s servers without heavy local processing. This is especially valuable when processing many satellite images with AI models.</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session provides the foundation for understanding where EO data comes from and how Philippine agencies complement Copernicus data.</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Creating labeled data is a big challenge in EO AI. ALaM tries to address this through automation and crowdsourcing, making it easier to build training datasets for Philippine applications.</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initiatives work together to create a complete ecosystem from data labeling through model development to operational deployment.</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PAGASA provides meteorological and climate data that can be integrated with satellite observations for comprehensive analysis. Rainfall data + flood maps, for example.</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Philippines is developing a rich EO ecosystem. The goal of CoPhil is to ensure you can leverage both international (Sentinel) and national data together effectively.</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CoPhil Mirror Site will locally store Sentinel data focused on the Philippines, enabling much faster downloads than from European servers.</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All materials from this 4-day training will be available on the Digital Space Campus for future reference and for colleagues who couldn’t attend.</a:t>
            </a:r>
          </a:p>
        </p:txBody>
      </p:sp>
      <p:sp>
        <p:nvSpPr>
          <p:cNvPr id="4" name="Slide Number Placeholder 3"/>
          <p:cNvSpPr>
            <a:spLocks noGrp="1"/>
          </p:cNvSpPr>
          <p:nvPr>
            <p:ph type="sldNum" sz="quarter" idx="10"/>
          </p:nvPr>
        </p:nvSpPr>
        <p:spPr/>
        <p:txBody>
          <a:bodyPr/>
          <a:lstStyle/>
          <a:p>
            <a:fld id="{18BDFEC3-8487-43E8-A154-7C12CBC1FFF2}" type="slidenum">
              <a:rPr lang="en-US"/>
              <a:t>108</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CoPhil is building sustainable infrastructure ensuring you can continue working with Sentinel data and AI/ML tools after this training, without starting from scratch.</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now understand the full picture from data sources through national infrastructure. This foundation supports all subsequent AI/ML work.</a:t>
            </a:r>
          </a:p>
        </p:txBody>
      </p:sp>
      <p:sp>
        <p:nvSpPr>
          <p:cNvPr id="4" name="Slide Number Placeholder 3"/>
          <p:cNvSpPr>
            <a:spLocks noGrp="1"/>
          </p:cNvSpPr>
          <p:nvPr>
            <p:ph type="sldNum" sz="quarter" idx="10"/>
          </p:nvPr>
        </p:nvSpPr>
        <p:spPr/>
        <p:txBody>
          <a:bodyPr/>
          <a:lstStyle/>
          <a:p>
            <a:fld id="{18BDFEC3-8487-43E8-A154-7C12CBC1FFF2}" type="slidenum">
              <a:rPr lang="en-US"/>
              <a:t>111</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Satellite data + Philippine ground truth + AI models + processing infrastructure = Operational applications for DRR, CCA, and NRM</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real-world workflow leverages multiple data sources, AI tools, and institutional partnerships. This is exactly what CoPhil aims to enable.</a:t>
            </a:r>
          </a:p>
        </p:txBody>
      </p:sp>
      <p:sp>
        <p:nvSpPr>
          <p:cNvPr id="4" name="Slide Number Placeholder 3"/>
          <p:cNvSpPr>
            <a:spLocks noGrp="1"/>
          </p:cNvSpPr>
          <p:nvPr>
            <p:ph type="sldNum" sz="quarter" idx="10"/>
          </p:nvPr>
        </p:nvSpPr>
        <p:spPr/>
        <p:txBody>
          <a:bodyPr/>
          <a:lstStyle/>
          <a:p>
            <a:fld id="{18BDFEC3-8487-43E8-A154-7C12CBC1FFF2}" type="slidenum">
              <a:rPr lang="en-US"/>
              <a:t>113</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Copernicus is the European Union’s Earth Observation program, providing free and open satellite data globally. It comprises a fleet of Sentinel satellites designed for environmental monitoring.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Now that you understand where data comes from, we’ll learn how AI/ML can extract information from these data, then get hands-on with actual satellite imagery.</a:t>
            </a:r>
          </a:p>
          <a:p>
            <a:pPr lvl="0" indent="0" marL="0">
              <a:buNone/>
            </a:pPr>
          </a:p>
          <a:p>
            <a:pPr lvl="0" indent="0" marL="0">
              <a:buNone/>
            </a:pPr>
            <a:r>
              <a:rPr b="1"/>
              <a:t>P1 IMPROVEMENTS NOTED:</a:t>
            </a:r>
            <a:r>
              <a:rPr/>
              <a:t> - Concept check after Session 2 - Pre-run installations in Session 3 - Ready GEE script in Session 4 (modify filters live, don’t type from scratch)</a:t>
            </a:r>
          </a:p>
        </p:txBody>
      </p:sp>
      <p:sp>
        <p:nvSpPr>
          <p:cNvPr id="4" name="Slide Number Placeholder 3"/>
          <p:cNvSpPr>
            <a:spLocks noGrp="1"/>
          </p:cNvSpPr>
          <p:nvPr>
            <p:ph type="sldNum" sz="quarter" idx="10"/>
          </p:nvPr>
        </p:nvSpPr>
        <p:spPr/>
        <p:txBody>
          <a:bodyPr/>
          <a:lstStyle/>
          <a:p>
            <a:fld id="{18BDFEC3-8487-43E8-A154-7C12CBC1FFF2}" type="slidenum">
              <a:rPr lang="en-US"/>
              <a:t>114</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2 minutes</a:t>
            </a:r>
          </a:p>
          <a:p>
            <a:pPr lvl="0" indent="0" marL="0">
              <a:buNone/>
            </a:pPr>
          </a:p>
          <a:p>
            <a:pPr lvl="0" indent="0" marL="0">
              <a:buNone/>
            </a:pPr>
            <a:r>
              <a:rPr b="1"/>
              <a:t>Key Takeaways:</a:t>
            </a:r>
            <a:r>
              <a:rPr/>
              <a:t> - You now understand WHERE EO data comes from - You know WHAT satellites provide what data - You know HOW to access data (both EU and PH platforms) - Ready for Session 2: Learning WHAT to do with this data using AI/ML</a:t>
            </a:r>
          </a:p>
        </p:txBody>
      </p:sp>
      <p:sp>
        <p:nvSpPr>
          <p:cNvPr id="4" name="Slide Number Placeholder 3"/>
          <p:cNvSpPr>
            <a:spLocks noGrp="1"/>
          </p:cNvSpPr>
          <p:nvPr>
            <p:ph type="sldNum" sz="quarter" idx="10"/>
          </p:nvPr>
        </p:nvSpPr>
        <p:spPr/>
        <p:txBody>
          <a:bodyPr/>
          <a:lstStyle/>
          <a:p>
            <a:fld id="{18BDFEC3-8487-43E8-A154-7C12CBC1FFF2}" type="slidenum">
              <a:rPr lang="en-US"/>
              <a:t>115</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3-5 minutes for Q&amp;A</a:t>
            </a:r>
          </a:p>
          <a:p>
            <a:pPr lvl="0" indent="0" marL="0">
              <a:buNone/>
            </a:pPr>
          </a:p>
          <a:p>
            <a:pPr lvl="0" indent="0" marL="0">
              <a:buNone/>
            </a:pPr>
            <a:r>
              <a:rPr b="1"/>
              <a:t>Facilitation Tips:</a:t>
            </a:r>
            <a:r>
              <a:rPr/>
              <a:t> - Encourage questions from different agency participants - Share knowledge across government, academic, private sectors - If technical question about access, note for Session 4 (GEE hands-on) - Keep responses brief - detailed hands-on coming in Sessions 3-4</a:t>
            </a:r>
          </a:p>
          <a:p>
            <a:pPr lvl="0" indent="0" marL="0">
              <a:buNone/>
            </a:pPr>
          </a:p>
          <a:p>
            <a:pPr lvl="0" indent="0" marL="0">
              <a:buNone/>
            </a:pPr>
            <a:r>
              <a:rPr b="1"/>
              <a:t>Common Questions &amp; Answers:</a:t>
            </a:r>
            <a:r>
              <a:rPr/>
              <a:t> - “How do I sign up for GEE?” → Will cover in Session 4 - “Which satellite should I use?” → Depends on application (Day 2 topic) - “Is SIYASAT public?” → Registration required, priority for gov agencies - “Can I combine Sentinel-1 and -2?” → Yes! Synergistic use cases discussed today</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Session 1 Complete!</a:t>
            </a:r>
          </a:p>
          <a:p>
            <a:pPr lvl="0" indent="0" marL="0">
              <a:buNone/>
            </a:pPr>
          </a:p>
          <a:p>
            <a:pPr lvl="0" indent="0" marL="0">
              <a:buNone/>
            </a:pPr>
            <a:r>
              <a:rPr/>
              <a:t>Total timing: ~120 minutes including breaks and Q&amp;A</a:t>
            </a:r>
          </a:p>
          <a:p>
            <a:pPr lvl="0" indent="0" marL="0">
              <a:buNone/>
            </a:pPr>
          </a:p>
          <a:p>
            <a:pPr lvl="0" indent="0" marL="0">
              <a:buNone/>
            </a:pPr>
            <a:r>
              <a:rPr b="1"/>
              <a:t>Before Session 2:</a:t>
            </a:r>
            <a:r>
              <a:rPr/>
              <a:t> - Short bio break (5-10 minutes) - Check that all participants are ready - Ensure presentation materials for Session 2 are loaded</a:t>
            </a:r>
          </a:p>
        </p:txBody>
      </p:sp>
      <p:sp>
        <p:nvSpPr>
          <p:cNvPr id="4" name="Slide Number Placeholder 3"/>
          <p:cNvSpPr>
            <a:spLocks noGrp="1"/>
          </p:cNvSpPr>
          <p:nvPr>
            <p:ph type="sldNum" sz="quarter" idx="10"/>
          </p:nvPr>
        </p:nvSpPr>
        <p:spPr/>
        <p:txBody>
          <a:bodyPr/>
          <a:lstStyle/>
          <a:p>
            <a:fld id="{18BDFEC3-8487-43E8-A154-7C12CBC1FFF2}" type="slidenum">
              <a:rPr lang="en-US"/>
              <a:t>120</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diagram shows the complete Copernicus architecture: the space component with Sentinel missions, in-situ data sources, the six core services (CAMS, CMEMS, Land, Climate, Emergency, Security), and the various end-user categories.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Timing:</a:t>
            </a:r>
            <a:r>
              <a:rPr/>
              <a:t> 4 minutes</a:t>
            </a:r>
          </a:p>
          <a:p>
            <a:pPr lvl="0" indent="0" marL="0">
              <a:buNone/>
            </a:pPr>
          </a:p>
          <a:p>
            <a:pPr lvl="0" indent="0" marL="0">
              <a:buNone/>
            </a:pPr>
            <a:r>
              <a:rPr b="1"/>
              <a:t>Key Points:</a:t>
            </a:r>
            <a:r>
              <a:rPr/>
              <a:t> - Six Sentinel missions operational (1, 2, 3, 5P, 6) with 4, 7-12 planned - </a:t>
            </a:r>
            <a:r>
              <a:rPr b="1"/>
              <a:t>2025 Update:</a:t>
            </a:r>
            <a:r>
              <a:rPr/>
              <a:t> Sentinel-1C launched December 2024, restoring 6-day global repeat - </a:t>
            </a:r>
            <a:r>
              <a:rPr b="1"/>
              <a:t>2025 Update:</a:t>
            </a:r>
            <a:r>
              <a:rPr/>
              <a:t> Sentinel-2C operational January 2025, creating 3-satellite constellation with 5-day repeat - Today we focus on Sentinel-1 and Sentinel-2 - most relevant for Philippine DRR/CCA/NRM - Sentinel-3 important for marine/coastal applications - Sentinel-5P monitors air pollution (useful for Manila air quality)</a:t>
            </a:r>
          </a:p>
          <a:p>
            <a:pPr lvl="0" indent="0" marL="0">
              <a:buNone/>
            </a:pPr>
          </a:p>
          <a:p>
            <a:pPr lvl="0" indent="0" marL="0">
              <a:buNone/>
            </a:pPr>
            <a:r>
              <a:rPr b="1"/>
              <a:t>Transition:</a:t>
            </a:r>
            <a:r>
              <a:rPr/>
              <a:t> “These missions generate petabytes of free data. Let’s see how this data is used…”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Copernicus supports applications in emergency management, health care, agriculture, and environment, with crucial impact on society, climate, and economy.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5.xm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5.png" /></Relationships>
</file>

<file path=ppt/slides/_rels/slide11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35.png"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60.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6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8.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 Id="rId3" Type="http://schemas.openxmlformats.org/officeDocument/2006/relationships/hyperlink" Target="https://dataspace.copernicus.eu" TargetMode="External" /><Relationship Id="rId4" Type="http://schemas.openxmlformats.org/officeDocument/2006/relationships/hyperlink" Target="https://www.cophil.eu" TargetMode="External" /><Relationship Id="rId5" Type="http://schemas.openxmlformats.org/officeDocument/2006/relationships/hyperlink" Target="https://philsa.gov.ph" TargetMode="External" /><Relationship Id="rId6" Type="http://schemas.openxmlformats.org/officeDocument/2006/relationships/hyperlink" Target="https://www.geoportal.gov.ph" TargetMode="External" /><Relationship Id="rId7" Type="http://schemas.openxmlformats.org/officeDocument/2006/relationships/hyperlink" Target="https://asti.dost.gov.ph" TargetMode="External"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9.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5.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6.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xml" /><Relationship Id="rId4" Type="http://schemas.openxmlformats.org/officeDocument/2006/relationships/image" Target="../media/image11.jpg" /><Relationship Id="rId3" Type="http://schemas.openxmlformats.org/officeDocument/2006/relationships/image" Target="../media/image10.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xml" /><Relationship Id="rId3" Type="http://schemas.openxmlformats.org/officeDocument/2006/relationships/image" Target="../media/image13.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3.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5.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1.svg" /></Relationships>
</file>

<file path=ppt/slides/_rels/slide4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4.jp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hyperlink" Target="https://dataspace.copernicus.eu" TargetMode="Externa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hyperlink" Target="https://earthengine.google.com" TargetMode="Externa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asf.alaska.edu" TargetMode="Externa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svg" /></Relationships>
</file>

<file path=ppt/slides/_rels/slide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xml" /><Relationship Id="rId4" Type="http://schemas.openxmlformats.org/officeDocument/2006/relationships/image" Target="../media/image3.png" /><Relationship Id="rId3"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hyperlink" Target="https://philsa.gov.ph"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6.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8.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9.xml" /><Relationship Id="rId3" Type="http://schemas.openxmlformats.org/officeDocument/2006/relationships/image" Target="../media/image2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hyperlink" Target="https://www.geoportal.gov.ph"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g" /></Relationships>
</file>

<file path=ppt/slides/_rels/slide7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hyperlink" Target="https://land-cover-mapping-project-namria.hub.arcgis.com" TargetMode="Externa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hyperlink" Target="https://hazardhunter.georisk.gov.ph/map" TargetMode="Externa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hyperlink" Target="https://asti.dost.gov.ph" TargetMode="Externa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jpg" /></Relationships>
</file>

<file path=ppt/slides/_rels/slide9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7.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g" /></Relationships>
</file>

<file path=ppt/slides/_rels/slide9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8.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Copernicus Sentinel Data &amp; Philippine EO Ecosystem</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CoPhil EO AI/ML Training - Day 1, Session 1</a:t>
            </a:r>
            <a:br/>
            <a:br/>
            <a:r>
              <a:rPr/>
              <a:t>Stylianos Kotsopoulos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“Looking at our planet and its environment for the benefit of all European citizens”</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PAGASA: Weather &amp; Climate Data</a:t>
            </a:r>
          </a:p>
        </p:txBody>
      </p:sp>
      <p:sp>
        <p:nvSpPr>
          <p:cNvPr id="3" name="Content Placeholder 2"/>
          <p:cNvSpPr>
            <a:spLocks noGrp="1"/>
          </p:cNvSpPr>
          <p:nvPr>
            <p:ph idx="1" sz="half"/>
          </p:nvPr>
        </p:nvSpPr>
        <p:spPr/>
        <p:txBody>
          <a:bodyPr/>
          <a:lstStyle/>
          <a:p>
            <a:pPr lvl="0" indent="0" marL="0">
              <a:buNone/>
            </a:pPr>
            <a:r>
              <a:rPr b="1"/>
              <a:t>Philippine Atmospheric, Geophysical and Astronomical Services Administration</a:t>
            </a:r>
          </a:p>
          <a:p>
            <a:pPr lvl="0" indent="0" marL="0">
              <a:buNone/>
            </a:pPr>
            <a:r>
              <a:rPr b="1"/>
              <a:t>Data Types:</a:t>
            </a:r>
          </a:p>
          <a:p>
            <a:pPr lvl="0"/>
            <a:r>
              <a:rPr/>
              <a:t>Historical rainfall</a:t>
            </a:r>
          </a:p>
          <a:p>
            <a:pPr lvl="0"/>
            <a:r>
              <a:rPr/>
              <a:t>Temperature records</a:t>
            </a:r>
          </a:p>
          <a:p>
            <a:pPr lvl="0"/>
            <a:r>
              <a:rPr/>
              <a:t>Typhoon tracks</a:t>
            </a:r>
          </a:p>
          <a:p>
            <a:pPr lvl="0"/>
            <a:r>
              <a:rPr/>
              <a:t>Climate forecasts</a:t>
            </a:r>
          </a:p>
          <a:p>
            <a:pPr lvl="0"/>
            <a:r>
              <a:rPr/>
              <a:t>Weather observations</a:t>
            </a:r>
          </a:p>
        </p:txBody>
      </p:sp>
      <p:pic>
        <p:nvPicPr>
          <p:cNvPr descr="images/pagasa-logo.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Integration:</a:t>
            </a:r>
            <a:r>
              <a:rPr/>
              <a:t> Combine with satellite data for climate analysis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Synergy: Satellite + Ground Data</a:t>
            </a:r>
          </a:p>
        </p:txBody>
      </p:sp>
      <p:sp>
        <p:nvSpPr>
          <p:cNvPr id="3" name="Content Placeholder 2"/>
          <p:cNvSpPr>
            <a:spLocks noGrp="1"/>
          </p:cNvSpPr>
          <p:nvPr>
            <p:ph idx="1" sz="half"/>
          </p:nvPr>
        </p:nvSpPr>
        <p:spPr/>
        <p:txBody>
          <a:bodyPr/>
          <a:lstStyle/>
          <a:p>
            <a:pPr lvl="0" indent="0" marL="0">
              <a:buNone/>
            </a:pPr>
            <a:r>
              <a:rPr b="1"/>
              <a:t>Satellite Data (Sentinel)</a:t>
            </a:r>
          </a:p>
          <a:p>
            <a:pPr lvl="0"/>
            <a:r>
              <a:rPr/>
              <a:t>Spatial coverage</a:t>
            </a:r>
          </a:p>
          <a:p>
            <a:pPr lvl="0"/>
            <a:r>
              <a:rPr/>
              <a:t>Consistent acquisition</a:t>
            </a:r>
          </a:p>
          <a:p>
            <a:pPr lvl="0"/>
            <a:r>
              <a:rPr/>
              <a:t>Multiple variables</a:t>
            </a:r>
          </a:p>
          <a:p>
            <a:pPr lvl="0"/>
            <a:r>
              <a:rPr/>
              <a:t>Time series</a:t>
            </a:r>
          </a:p>
        </p:txBody>
      </p:sp>
      <p:sp>
        <p:nvSpPr>
          <p:cNvPr id="4" name="Content Placeholder 3"/>
          <p:cNvSpPr>
            <a:spLocks noGrp="1"/>
          </p:cNvSpPr>
          <p:nvPr>
            <p:ph idx="2" sz="half"/>
          </p:nvPr>
        </p:nvSpPr>
        <p:spPr/>
        <p:txBody>
          <a:bodyPr/>
          <a:lstStyle/>
          <a:p>
            <a:pPr lvl="0" indent="0" marL="0">
              <a:buNone/>
            </a:pPr>
            <a:r>
              <a:rPr b="1"/>
              <a:t>Ground Data (Philippine agencies)</a:t>
            </a:r>
          </a:p>
          <a:p>
            <a:pPr lvl="0"/>
            <a:r>
              <a:rPr/>
              <a:t>Point validation</a:t>
            </a:r>
          </a:p>
          <a:p>
            <a:pPr lvl="0"/>
            <a:r>
              <a:rPr/>
              <a:t>Ground truth</a:t>
            </a:r>
          </a:p>
          <a:p>
            <a:pPr lvl="0"/>
            <a:r>
              <a:rPr/>
              <a:t>Meteorological context</a:t>
            </a:r>
          </a:p>
          <a:p>
            <a:pPr lvl="0"/>
            <a:r>
              <a:rPr/>
              <a:t>Local expertise</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Combined = More robust analysis and higher confidence</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CoPhil Infrastructure</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CoPhil Mirror Site</a:t>
            </a:r>
          </a:p>
        </p:txBody>
      </p:sp>
      <p:pic>
        <p:nvPicPr>
          <p:cNvPr descr="images/mirror_site_concept.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Philippines-based Copernicus data repository</a:t>
            </a:r>
          </a:p>
          <a:p>
            <a:pPr lvl="0"/>
            <a:r>
              <a:rPr/>
              <a:t>Local mirror of Sentinel data</a:t>
            </a:r>
          </a:p>
          <a:p>
            <a:pPr lvl="0"/>
            <a:r>
              <a:rPr/>
              <a:t>Focus on Philippine region</a:t>
            </a:r>
          </a:p>
          <a:p>
            <a:pPr lvl="0"/>
            <a:r>
              <a:rPr/>
              <a:t>Faster access (no international bandwidth)</a:t>
            </a:r>
          </a:p>
          <a:p>
            <a:pPr lvl="0"/>
            <a:r>
              <a:rPr/>
              <a:t>Reliable availability</a:t>
            </a:r>
          </a:p>
          <a:p>
            <a:pPr lvl="0"/>
            <a:r>
              <a:rPr b="1"/>
              <a:t>Operational by 2025</a:t>
            </a:r>
          </a:p>
          <a:p>
            <a:pPr lvl="0"/>
            <a:r>
              <a:rPr/>
              <a:t>Hosted by PhilSA with CloudFerro support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Space Campus</a:t>
            </a:r>
          </a:p>
        </p:txBody>
      </p:sp>
      <p:pic>
        <p:nvPicPr>
          <p:cNvPr descr="images/digital_campus.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Purpose</a:t>
            </a:r>
          </a:p>
          <a:p>
            <a:pPr lvl="0"/>
            <a:r>
              <a:rPr/>
              <a:t>Online learning portal</a:t>
            </a:r>
          </a:p>
          <a:p>
            <a:pPr lvl="0"/>
            <a:r>
              <a:rPr/>
              <a:t>Training materials repository</a:t>
            </a:r>
          </a:p>
          <a:p>
            <a:pPr lvl="0"/>
            <a:r>
              <a:rPr/>
              <a:t>Self-paced learning</a:t>
            </a:r>
          </a:p>
          <a:p>
            <a:pPr lvl="0"/>
            <a:r>
              <a:rPr/>
              <a:t>Community of practice</a:t>
            </a:r>
          </a:p>
          <a:p>
            <a:pPr lvl="0"/>
            <a:r>
              <a:rPr/>
              <a:t>Knowledge sharing</a:t>
            </a:r>
          </a:p>
        </p:txBody>
      </p:sp>
      <p:sp>
        <p:nvSpPr>
          <p:cNvPr id="4" name="Content Placeholder 3"/>
          <p:cNvSpPr>
            <a:spLocks noGrp="1"/>
          </p:cNvSpPr>
          <p:nvPr>
            <p:ph idx="2" sz="half"/>
          </p:nvPr>
        </p:nvSpPr>
        <p:spPr/>
        <p:txBody>
          <a:bodyPr/>
          <a:lstStyle/>
          <a:p>
            <a:pPr lvl="0" indent="0" marL="0">
              <a:buNone/>
            </a:pPr>
            <a:r>
              <a:rPr b="1"/>
              <a:t>Content</a:t>
            </a:r>
          </a:p>
          <a:p>
            <a:pPr lvl="0"/>
            <a:r>
              <a:rPr/>
              <a:t>Course presentations</a:t>
            </a:r>
          </a:p>
          <a:p>
            <a:pPr lvl="0"/>
            <a:r>
              <a:rPr/>
              <a:t>Jupyter notebooks</a:t>
            </a:r>
          </a:p>
          <a:p>
            <a:pPr lvl="0"/>
            <a:r>
              <a:rPr/>
              <a:t>Datasets</a:t>
            </a:r>
          </a:p>
          <a:p>
            <a:pPr lvl="0"/>
            <a:r>
              <a:rPr/>
              <a:t>Guides &amp; tutorials</a:t>
            </a:r>
          </a:p>
          <a:p>
            <a:pPr lvl="0"/>
            <a:r>
              <a:rPr/>
              <a:t>Forum discussions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Sustainable EO Ecosystem</a:t>
            </a:r>
          </a:p>
        </p:txBody>
      </p:sp>
      <p:sp>
        <p:nvSpPr>
          <p:cNvPr id="3" name="Content Placeholder 2"/>
          <p:cNvSpPr>
            <a:spLocks noGrp="1"/>
          </p:cNvSpPr>
          <p:nvPr>
            <p:ph idx="1"/>
          </p:nvPr>
        </p:nvSpPr>
        <p:spPr/>
        <p:txBody>
          <a:bodyPr/>
          <a:lstStyle/>
          <a:p>
            <a:pPr lvl="0" indent="-342900" marL="342900">
              <a:buAutoNum type="arabicPeriod"/>
            </a:pPr>
            <a:r>
              <a:rPr b="1"/>
              <a:t>Data Access:</a:t>
            </a:r>
            <a:r>
              <a:rPr/>
              <a:t> Mirror Site + Data Space Ecosystem</a:t>
            </a:r>
          </a:p>
          <a:p>
            <a:pPr lvl="0" indent="-342900" marL="342900">
              <a:buAutoNum type="arabicPeriod"/>
            </a:pPr>
            <a:r>
              <a:rPr b="1"/>
              <a:t>Processing:</a:t>
            </a:r>
            <a:r>
              <a:rPr/>
              <a:t> COARE + AIPI + Google Earth Engine</a:t>
            </a:r>
          </a:p>
          <a:p>
            <a:pPr lvl="0" indent="-342900" marL="342900">
              <a:buAutoNum type="arabicPeriod"/>
            </a:pPr>
            <a:r>
              <a:rPr b="1"/>
              <a:t>Models:</a:t>
            </a:r>
            <a:r>
              <a:rPr/>
              <a:t> DIMER repository</a:t>
            </a:r>
          </a:p>
          <a:p>
            <a:pPr lvl="0" indent="-342900" marL="342900">
              <a:buAutoNum type="arabicPeriod"/>
            </a:pPr>
            <a:r>
              <a:rPr b="1"/>
              <a:t>Training:</a:t>
            </a:r>
            <a:r>
              <a:rPr/>
              <a:t> Digital Space Campus</a:t>
            </a:r>
          </a:p>
          <a:p>
            <a:pPr lvl="0" indent="-342900" marL="342900">
              <a:buAutoNum type="arabicPeriod"/>
            </a:pPr>
            <a:r>
              <a:rPr b="1"/>
              <a:t>Operations:</a:t>
            </a:r>
            <a:r>
              <a:rPr/>
              <a:t> DATOS + Agency integration</a:t>
            </a:r>
          </a:p>
          <a:p>
            <a:pPr lvl="0" indent="-342900" marL="342900">
              <a:buAutoNum type="arabicPeriod"/>
            </a:pPr>
            <a:r>
              <a:rPr b="1"/>
              <a:t>Community:</a:t>
            </a:r>
            <a:r>
              <a:rPr/>
              <a:t> SkAI-Pinas network</a:t>
            </a:r>
          </a:p>
          <a:p>
            <a:pPr lvl="0" indent="0" marL="0">
              <a:buNone/>
            </a:pPr>
            <a:r>
              <a:rPr b="1"/>
              <a:t>Result:</a:t>
            </a:r>
            <a:r>
              <a:rPr/>
              <a:t> Complete infrastructure for operational EO AI/ML**</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Programme Architecture</a:t>
            </a:r>
          </a:p>
        </p:txBody>
      </p:sp>
      <p:pic>
        <p:nvPicPr>
          <p:cNvPr descr="../../diagrams_export/diagram_001_day1_sessions_session1_1.png" id="0" name="Picture 1"/>
          <p:cNvPicPr>
            <a:picLocks noGrp="1" noChangeAspect="1"/>
          </p:cNvPicPr>
          <p:nvPr/>
        </p:nvPicPr>
        <p:blipFill>
          <a:blip r:embed="rId3"/>
          <a:stretch>
            <a:fillRect/>
          </a:stretch>
        </p:blipFill>
        <p:spPr bwMode="auto">
          <a:xfrm>
            <a:off x="990600" y="1193800"/>
            <a:ext cx="7175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Copernicus Programme Structure showing Space Component, Services, and End Users</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Summary &amp; Integration</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sp>
        <p:nvSpPr>
          <p:cNvPr id="3" name="Content Placeholder 2"/>
          <p:cNvSpPr>
            <a:spLocks noGrp="1"/>
          </p:cNvSpPr>
          <p:nvPr>
            <p:ph idx="1"/>
          </p:nvPr>
        </p:nvSpPr>
        <p:spPr/>
        <p:txBody>
          <a:bodyPr/>
          <a:lstStyle/>
          <a:p>
            <a:pPr lvl="0" indent="-342900" marL="342900">
              <a:buAutoNum type="arabicPeriod"/>
            </a:pPr>
            <a:r>
              <a:rPr b="1"/>
              <a:t>Copernicus</a:t>
            </a:r>
            <a:r>
              <a:rPr/>
              <a:t> provides free, high-quality satellite data globally</a:t>
            </a:r>
          </a:p>
          <a:p>
            <a:pPr lvl="0" indent="-342900" marL="342900">
              <a:buAutoNum type="arabicPeriod"/>
            </a:pPr>
            <a:r>
              <a:rPr b="1"/>
              <a:t>Sentinel-1</a:t>
            </a:r>
            <a:r>
              <a:rPr/>
              <a:t> (SAR) works day/night, all-weather - essential for tropics</a:t>
            </a:r>
          </a:p>
          <a:p>
            <a:pPr lvl="0" indent="-342900" marL="342900">
              <a:buAutoNum type="arabicPeriod"/>
            </a:pPr>
            <a:r>
              <a:rPr b="1"/>
              <a:t>Sentinel-2</a:t>
            </a:r>
            <a:r>
              <a:rPr/>
              <a:t> (optical) provides rich spectral information - 5 day revisit</a:t>
            </a:r>
          </a:p>
          <a:p>
            <a:pPr lvl="0" indent="-342900" marL="342900">
              <a:buAutoNum type="arabicPeriod"/>
            </a:pPr>
            <a:r>
              <a:rPr b="1"/>
              <a:t>Multiple access methods</a:t>
            </a:r>
            <a:r>
              <a:rPr/>
              <a:t> available (Data Space, GEE, Mirror Site)</a:t>
            </a:r>
          </a:p>
          <a:p>
            <a:pPr lvl="0" indent="-342900" marL="342900">
              <a:buAutoNum type="arabicPeriod"/>
            </a:pPr>
            <a:r>
              <a:rPr b="1"/>
              <a:t>Philippine agencies</a:t>
            </a:r>
            <a:r>
              <a:rPr/>
              <a:t> provide complementary data and expertise</a:t>
            </a:r>
          </a:p>
          <a:p>
            <a:pPr lvl="0" indent="-342900" marL="342900">
              <a:buAutoNum type="arabicPeriod"/>
            </a:pPr>
            <a:r>
              <a:rPr b="1"/>
              <a:t>CoPhil infrastructure</a:t>
            </a:r>
            <a:r>
              <a:rPr/>
              <a:t> supports sustainable capacity building</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It All Connects</a:t>
            </a:r>
          </a:p>
        </p:txBody>
      </p:sp>
      <p:pic>
        <p:nvPicPr>
          <p:cNvPr descr="images/integration_diagram.pn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 Workflow: Flood Mapping</a:t>
            </a:r>
          </a:p>
        </p:txBody>
      </p:sp>
      <p:sp>
        <p:nvSpPr>
          <p:cNvPr id="3" name="Content Placeholder 2"/>
          <p:cNvSpPr>
            <a:spLocks noGrp="1"/>
          </p:cNvSpPr>
          <p:nvPr>
            <p:ph idx="1"/>
          </p:nvPr>
        </p:nvSpPr>
        <p:spPr/>
        <p:txBody>
          <a:bodyPr/>
          <a:lstStyle/>
          <a:p>
            <a:pPr lvl="0" indent="-342900" marL="342900">
              <a:buAutoNum type="arabicPeriod"/>
            </a:pPr>
            <a:r>
              <a:rPr b="1"/>
              <a:t>Acquire</a:t>
            </a:r>
            <a:r>
              <a:rPr/>
              <a:t> Sentinel-1 SAR data (GEE or Mirror Site)</a:t>
            </a:r>
          </a:p>
          <a:p>
            <a:pPr lvl="0" indent="-342900" marL="342900">
              <a:buAutoNum type="arabicPeriod"/>
            </a:pPr>
            <a:r>
              <a:rPr b="1"/>
              <a:t>Validate</a:t>
            </a:r>
            <a:r>
              <a:rPr/>
              <a:t> with PAGASA rainfall data</a:t>
            </a:r>
          </a:p>
          <a:p>
            <a:pPr lvl="0" indent="-342900" marL="342900">
              <a:buAutoNum type="arabicPeriod"/>
            </a:pPr>
            <a:r>
              <a:rPr b="1"/>
              <a:t>Process</a:t>
            </a:r>
            <a:r>
              <a:rPr/>
              <a:t> using AI model from DIMER</a:t>
            </a:r>
          </a:p>
          <a:p>
            <a:pPr lvl="0" indent="-342900" marL="342900">
              <a:buAutoNum type="arabicPeriod"/>
            </a:pPr>
            <a:r>
              <a:rPr b="1"/>
              <a:t>Scale</a:t>
            </a:r>
            <a:r>
              <a:rPr/>
              <a:t> processing via AIPI</a:t>
            </a:r>
          </a:p>
          <a:p>
            <a:pPr lvl="0" indent="-342900" marL="342900">
              <a:buAutoNum type="arabicPeriod"/>
            </a:pPr>
            <a:r>
              <a:rPr b="1"/>
              <a:t>Combine</a:t>
            </a:r>
            <a:r>
              <a:rPr/>
              <a:t> with NAMRIA hazard maps</a:t>
            </a:r>
          </a:p>
          <a:p>
            <a:pPr lvl="0" indent="-342900" marL="342900">
              <a:buAutoNum type="arabicPeriod"/>
            </a:pPr>
            <a:r>
              <a:rPr b="1"/>
              <a:t>Deliver</a:t>
            </a:r>
            <a:r>
              <a:rPr/>
              <a:t> to NDRRMC via DATOS</a:t>
            </a:r>
          </a:p>
          <a:p>
            <a:pPr lvl="0" indent="0" marL="0">
              <a:buNone/>
            </a:pPr>
            <a:r>
              <a:rPr b="1"/>
              <a:t>This is what integrated EO capacity looks like!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What’s Next in Day 1?</a:t>
            </a:r>
          </a:p>
        </p:txBody>
      </p:sp>
      <p:sp>
        <p:nvSpPr>
          <p:cNvPr id="3" name="Content Placeholder 2"/>
          <p:cNvSpPr>
            <a:spLocks noGrp="1"/>
          </p:cNvSpPr>
          <p:nvPr>
            <p:ph idx="1" sz="half"/>
          </p:nvPr>
        </p:nvSpPr>
        <p:spPr/>
        <p:txBody>
          <a:bodyPr/>
          <a:lstStyle/>
          <a:p>
            <a:pPr lvl="0" indent="0" marL="0">
              <a:buNone/>
            </a:pPr>
            <a:r>
              <a:rPr b="1"/>
              <a:t>Session 2 (Next)</a:t>
            </a:r>
          </a:p>
          <a:p>
            <a:pPr lvl="0"/>
            <a:r>
              <a:rPr/>
              <a:t>AI/ML fundamentals</a:t>
            </a:r>
          </a:p>
          <a:p>
            <a:pPr lvl="0"/>
            <a:r>
              <a:rPr/>
              <a:t>Supervised vs unsupervised learning</a:t>
            </a:r>
          </a:p>
          <a:p>
            <a:pPr lvl="0"/>
            <a:r>
              <a:rPr/>
              <a:t>Neural networks basics</a:t>
            </a:r>
          </a:p>
          <a:p>
            <a:pPr lvl="0"/>
            <a:r>
              <a:rPr/>
              <a:t>Data-centric AI</a:t>
            </a:r>
          </a:p>
          <a:p>
            <a:pPr lvl="0"/>
            <a:r>
              <a:rPr b="1"/>
              <a:t>→ 5-min Concept Check</a:t>
            </a:r>
            <a:r>
              <a:rPr/>
              <a:t> (3 questions)</a:t>
            </a:r>
          </a:p>
        </p:txBody>
      </p:sp>
      <p:sp>
        <p:nvSpPr>
          <p:cNvPr id="4" name="Content Placeholder 3"/>
          <p:cNvSpPr>
            <a:spLocks noGrp="1"/>
          </p:cNvSpPr>
          <p:nvPr>
            <p:ph idx="2" sz="half"/>
          </p:nvPr>
        </p:nvSpPr>
        <p:spPr/>
        <p:txBody>
          <a:bodyPr/>
          <a:lstStyle/>
          <a:p>
            <a:pPr lvl="0" indent="0" marL="0">
              <a:buNone/>
            </a:pPr>
            <a:r>
              <a:rPr b="1"/>
              <a:t>Sessions 3 &amp; 4</a:t>
            </a:r>
          </a:p>
          <a:p>
            <a:pPr lvl="0"/>
            <a:r>
              <a:rPr/>
              <a:t>Hands-on Python (GeoPandas, Rasterio)</a:t>
            </a:r>
          </a:p>
          <a:p>
            <a:pPr lvl="1"/>
            <a:r>
              <a:rPr b="1"/>
              <a:t>Pre-run pip installs</a:t>
            </a:r>
            <a:r>
              <a:rPr/>
              <a:t> to save time</a:t>
            </a:r>
          </a:p>
          <a:p>
            <a:pPr lvl="0"/>
            <a:r>
              <a:rPr/>
              <a:t>Google Earth Engine tutorial</a:t>
            </a:r>
          </a:p>
          <a:p>
            <a:pPr lvl="1"/>
            <a:r>
              <a:rPr b="1"/>
              <a:t>Start from ready script</a:t>
            </a:r>
            <a:r>
              <a:rPr/>
              <a:t>, modify filters only</a:t>
            </a:r>
          </a:p>
          <a:p>
            <a:pPr lvl="0"/>
            <a:r>
              <a:rPr/>
              <a:t>Access real Sentinel data</a:t>
            </a:r>
          </a:p>
          <a:p>
            <a:pPr lvl="0"/>
            <a:r>
              <a:rPr b="1"/>
              <a:t>SCL cloud/shadow masking</a:t>
            </a:r>
            <a:r>
              <a:rPr/>
              <a:t> (not QA60)</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Summary</a:t>
            </a:r>
          </a:p>
        </p:txBody>
      </p:sp>
      <p:sp>
        <p:nvSpPr>
          <p:cNvPr id="3" name="Content Placeholder 2"/>
          <p:cNvSpPr>
            <a:spLocks noGrp="1"/>
          </p:cNvSpPr>
          <p:nvPr>
            <p:ph idx="1"/>
          </p:nvPr>
        </p:nvSpPr>
        <p:spPr/>
        <p:txBody>
          <a:bodyPr/>
          <a:lstStyle/>
          <a:p>
            <a:pPr lvl="0" indent="0" marL="0">
              <a:buNone/>
            </a:pPr>
            <a:r>
              <a:rPr b="1"/>
              <a:t>What We Covered:</a:t>
            </a:r>
          </a:p>
          <a:p>
            <a:pPr lvl="0" indent="0" marL="0">
              <a:buNone/>
            </a:pPr>
            <a:r>
              <a:rPr/>
              <a:t>✅ Copernicus Programme &amp; free/open data policy</a:t>
            </a:r>
            <a:br/>
            <a:r>
              <a:rPr/>
              <a:t>✅ Sentinel-1 (SAR) - all-weather monitoring</a:t>
            </a:r>
            <a:br/>
            <a:r>
              <a:rPr/>
              <a:t>✅ Sentinel-2 (Optical) - 13 bands, 10m resolution</a:t>
            </a:r>
            <a:br/>
            <a:r>
              <a:rPr/>
              <a:t>✅ </a:t>
            </a:r>
            <a:r>
              <a:rPr b="1"/>
              <a:t>2025 Updates:</a:t>
            </a:r>
            <a:r>
              <a:rPr/>
              <a:t> 1C &amp; 2C operational</a:t>
            </a:r>
            <a:br/>
            <a:r>
              <a:rPr/>
              <a:t>✅ Philippine EO infrastructure (PhilSA, NAMRIA, DOST-ASTI)</a:t>
            </a:r>
            <a:br/>
            <a:r>
              <a:rPr/>
              <a:t>✅ Data access platforms (SIYASAT, Geoportal, SkAI-Pinas)</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Q&amp;A</a:t>
            </a:r>
          </a:p>
        </p:txBody>
      </p:sp>
      <p:sp>
        <p:nvSpPr>
          <p:cNvPr id="3" name="Content Placeholder 2"/>
          <p:cNvSpPr>
            <a:spLocks noGrp="1"/>
          </p:cNvSpPr>
          <p:nvPr>
            <p:ph idx="1" sz="half"/>
          </p:nvPr>
        </p:nvSpPr>
        <p:spPr/>
        <p:txBody>
          <a:bodyPr/>
          <a:lstStyle/>
          <a:p>
            <a:pPr lvl="0" indent="0" marL="0">
              <a:buNone/>
            </a:pPr>
            <a:r>
              <a:rPr b="1"/>
              <a:t>Copernicus &amp; Sentinel</a:t>
            </a:r>
          </a:p>
          <a:p>
            <a:pPr lvl="0"/>
            <a:r>
              <a:rPr/>
              <a:t>Mission specifications?</a:t>
            </a:r>
          </a:p>
          <a:p>
            <a:pPr lvl="0"/>
            <a:r>
              <a:rPr/>
              <a:t>Data products &amp; formats?</a:t>
            </a:r>
          </a:p>
          <a:p>
            <a:pPr lvl="0"/>
            <a:r>
              <a:rPr/>
              <a:t>Access methods?</a:t>
            </a:r>
          </a:p>
          <a:p>
            <a:pPr lvl="0"/>
            <a:r>
              <a:rPr/>
              <a:t>Processing levels?</a:t>
            </a:r>
          </a:p>
        </p:txBody>
      </p:sp>
      <p:sp>
        <p:nvSpPr>
          <p:cNvPr id="4" name="Content Placeholder 3"/>
          <p:cNvSpPr>
            <a:spLocks noGrp="1"/>
          </p:cNvSpPr>
          <p:nvPr>
            <p:ph idx="2" sz="half"/>
          </p:nvPr>
        </p:nvSpPr>
        <p:spPr/>
        <p:txBody>
          <a:bodyPr/>
          <a:lstStyle/>
          <a:p>
            <a:pPr lvl="0" indent="0" marL="0">
              <a:buNone/>
            </a:pPr>
            <a:r>
              <a:rPr b="1"/>
              <a:t>Philippine EO Ecosystem</a:t>
            </a:r>
          </a:p>
          <a:p>
            <a:pPr lvl="0"/>
            <a:r>
              <a:rPr/>
              <a:t>Agency roles &amp; mandates?</a:t>
            </a:r>
          </a:p>
          <a:p>
            <a:pPr lvl="0"/>
            <a:r>
              <a:rPr/>
              <a:t>Data access procedures?</a:t>
            </a:r>
          </a:p>
          <a:p>
            <a:pPr lvl="0"/>
            <a:r>
              <a:rPr/>
              <a:t>Integration with Copernicus?</a:t>
            </a:r>
          </a:p>
          <a:p>
            <a:pPr lvl="0"/>
            <a:r>
              <a:rPr/>
              <a:t>P2.6B AI investment details?</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Next: Session 2</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Concepts of AI/ML for Earth Observation</a:t>
            </a:r>
          </a:p>
        </p:txBody>
      </p:sp>
      <p:sp>
        <p:nvSpPr>
          <p:cNvPr id="3" name="Content Placeholder 2"/>
          <p:cNvSpPr>
            <a:spLocks noGrp="1"/>
          </p:cNvSpPr>
          <p:nvPr>
            <p:ph idx="1"/>
          </p:nvPr>
        </p:nvSpPr>
        <p:spPr/>
        <p:txBody>
          <a:bodyPr/>
          <a:lstStyle/>
          <a:p>
            <a:pPr lvl="0" indent="0" marL="0">
              <a:buNone/>
            </a:pPr>
            <a:r>
              <a:rPr b="1"/>
              <a:t>Coming up after break:</a:t>
            </a:r>
          </a:p>
          <a:p>
            <a:pPr lvl="0"/>
            <a:r>
              <a:rPr/>
              <a:t>What is AI/ML and why for EO?</a:t>
            </a:r>
          </a:p>
          <a:p>
            <a:pPr lvl="0"/>
            <a:r>
              <a:rPr/>
              <a:t>The EO AI/ML workflow</a:t>
            </a:r>
          </a:p>
          <a:p>
            <a:pPr lvl="0"/>
            <a:r>
              <a:rPr/>
              <a:t>Supervised vs unsupervised learning</a:t>
            </a:r>
          </a:p>
          <a:p>
            <a:pPr lvl="0"/>
            <a:r>
              <a:rPr/>
              <a:t>Introduction to deep learning</a:t>
            </a:r>
          </a:p>
          <a:p>
            <a:pPr lvl="0"/>
            <a:r>
              <a:rPr/>
              <a:t>Data-centric AI approaches</a:t>
            </a:r>
          </a:p>
          <a:p>
            <a:pPr lvl="0" indent="0" marL="0">
              <a:buNone/>
            </a:pPr>
            <a:r>
              <a:rPr b="1"/>
              <a:t>See you in Session 2! 🚀</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Thank You!</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Sentinel Family</a:t>
            </a:r>
          </a:p>
        </p:txBody>
      </p:sp>
      <p:sp>
        <p:nvSpPr>
          <p:cNvPr id="3" name="Content Placeholder 2"/>
          <p:cNvSpPr>
            <a:spLocks noGrp="1"/>
          </p:cNvSpPr>
          <p:nvPr>
            <p:ph idx="1" sz="half"/>
          </p:nvPr>
        </p:nvSpPr>
        <p:spPr/>
        <p:txBody>
          <a:bodyPr/>
          <a:lstStyle/>
          <a:p>
            <a:pPr lvl="0" indent="0" marL="0">
              <a:buNone/>
            </a:pPr>
            <a:r>
              <a:rPr b="1"/>
              <a:t>Sentinel-1</a:t>
            </a:r>
            <a:r>
              <a:rPr/>
              <a:t> (SAR)</a:t>
            </a:r>
          </a:p>
          <a:p>
            <a:pPr lvl="0"/>
            <a:r>
              <a:rPr/>
              <a:t>C-band radar imaging</a:t>
            </a:r>
          </a:p>
          <a:p>
            <a:pPr lvl="0"/>
            <a:r>
              <a:rPr/>
              <a:t>All-weather, day/night</a:t>
            </a:r>
          </a:p>
          <a:p>
            <a:pPr lvl="0"/>
            <a:r>
              <a:rPr/>
              <a:t>1A operational, </a:t>
            </a:r>
            <a:r>
              <a:rPr b="1"/>
              <a:t>1C launched Dec 2024</a:t>
            </a:r>
          </a:p>
          <a:p>
            <a:pPr lvl="0"/>
            <a:r>
              <a:rPr/>
              <a:t>6-day repeat (dual constellation)</a:t>
            </a:r>
          </a:p>
          <a:p>
            <a:pPr lvl="0" indent="0" marL="0">
              <a:buNone/>
            </a:pPr>
            <a:r>
              <a:rPr b="1"/>
              <a:t>Sentinel-2</a:t>
            </a:r>
            <a:r>
              <a:rPr/>
              <a:t> (Optical)</a:t>
            </a:r>
          </a:p>
          <a:p>
            <a:pPr lvl="0"/>
            <a:r>
              <a:rPr/>
              <a:t>Multispectral imaging</a:t>
            </a:r>
          </a:p>
          <a:p>
            <a:pPr lvl="0"/>
            <a:r>
              <a:rPr/>
              <a:t>13 spectral bands</a:t>
            </a:r>
          </a:p>
          <a:p>
            <a:pPr lvl="0"/>
            <a:r>
              <a:rPr/>
              <a:t>2A, 2B, </a:t>
            </a:r>
            <a:r>
              <a:rPr b="1"/>
              <a:t>2C operational Jan 2025</a:t>
            </a:r>
          </a:p>
          <a:p>
            <a:pPr lvl="0"/>
            <a:r>
              <a:rPr/>
              <a:t>5-day repeat (three satellites)</a:t>
            </a:r>
          </a:p>
        </p:txBody>
      </p:sp>
      <p:sp>
        <p:nvSpPr>
          <p:cNvPr id="4" name="Content Placeholder 3"/>
          <p:cNvSpPr>
            <a:spLocks noGrp="1"/>
          </p:cNvSpPr>
          <p:nvPr>
            <p:ph idx="2" sz="half"/>
          </p:nvPr>
        </p:nvSpPr>
        <p:spPr/>
        <p:txBody>
          <a:bodyPr/>
          <a:lstStyle/>
          <a:p>
            <a:pPr lvl="0" indent="0" marL="0">
              <a:buNone/>
            </a:pPr>
            <a:r>
              <a:rPr b="1"/>
              <a:t>Sentinel-3</a:t>
            </a:r>
            <a:r>
              <a:rPr/>
              <a:t> (Ocean/Land)</a:t>
            </a:r>
          </a:p>
          <a:p>
            <a:pPr lvl="0"/>
            <a:r>
              <a:rPr/>
              <a:t>Ocean and land monitoring</a:t>
            </a:r>
          </a:p>
          <a:p>
            <a:pPr lvl="0"/>
            <a:r>
              <a:rPr/>
              <a:t>Sea surface temperature</a:t>
            </a:r>
          </a:p>
          <a:p>
            <a:pPr lvl="0"/>
            <a:r>
              <a:rPr/>
              <a:t>Ocean color, vegetation</a:t>
            </a:r>
          </a:p>
          <a:p>
            <a:pPr lvl="0" indent="0" marL="0">
              <a:buNone/>
            </a:pPr>
            <a:r>
              <a:rPr b="1"/>
              <a:t>Sentinel-5P</a:t>
            </a:r>
            <a:r>
              <a:rPr/>
              <a:t> (Atmosphere)</a:t>
            </a:r>
          </a:p>
          <a:p>
            <a:pPr lvl="0"/>
            <a:r>
              <a:rPr/>
              <a:t>Air quality monitoring</a:t>
            </a:r>
          </a:p>
          <a:p>
            <a:pPr lvl="0"/>
            <a:r>
              <a:rPr/>
              <a:t>Atmospheric composition</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Contact &amp; Resources</a:t>
            </a:r>
          </a:p>
        </p:txBody>
      </p:sp>
      <p:sp>
        <p:nvSpPr>
          <p:cNvPr id="3" name="Content Placeholder 2"/>
          <p:cNvSpPr>
            <a:spLocks noGrp="1"/>
          </p:cNvSpPr>
          <p:nvPr>
            <p:ph idx="1"/>
          </p:nvPr>
        </p:nvSpPr>
        <p:spPr/>
        <p:txBody>
          <a:bodyPr/>
          <a:lstStyle/>
          <a:p>
            <a:pPr lvl="0" indent="0" marL="0">
              <a:buNone/>
            </a:pPr>
            <a:r>
              <a:rPr b="1"/>
              <a:t>European Platforms:</a:t>
            </a:r>
            <a:br/>
            <a:r>
              <a:rPr/>
              <a:t>Copernicus Data Space: </a:t>
            </a:r>
            <a:r>
              <a:rPr>
                <a:hlinkClick r:id="rId3"/>
              </a:rPr>
              <a:t>https://dataspace.copernicus.eu</a:t>
            </a:r>
            <a:br/>
            <a:r>
              <a:rPr/>
              <a:t>CoPhil Programme: </a:t>
            </a:r>
            <a:r>
              <a:rPr>
                <a:hlinkClick r:id="rId4"/>
              </a:rPr>
              <a:t>https://www.cophil.eu</a:t>
            </a:r>
          </a:p>
          <a:p>
            <a:pPr lvl="0" indent="0" marL="0">
              <a:buNone/>
            </a:pPr>
            <a:r>
              <a:rPr b="1"/>
              <a:t>Philippine Platforms:</a:t>
            </a:r>
            <a:br/>
            <a:r>
              <a:rPr/>
              <a:t>PhilSA: </a:t>
            </a:r>
            <a:r>
              <a:rPr>
                <a:hlinkClick r:id="rId5"/>
              </a:rPr>
              <a:t>https://philsa.gov.ph</a:t>
            </a:r>
            <a:br/>
            <a:r>
              <a:rPr/>
              <a:t>NAMRIA Geoportal: </a:t>
            </a:r>
            <a:r>
              <a:rPr>
                <a:hlinkClick r:id="rId6"/>
              </a:rPr>
              <a:t>https://www.geoportal.gov.ph</a:t>
            </a:r>
            <a:br/>
            <a:r>
              <a:rPr/>
              <a:t>DOST-ASTI: </a:t>
            </a:r>
            <a:r>
              <a:rPr>
                <a:hlinkClick r:id="rId7"/>
              </a:rPr>
              <a:t>https://asti.dost.gov.ph</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15-minute break before Session 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Applications</a:t>
            </a:r>
          </a:p>
        </p:txBody>
      </p:sp>
      <p:pic>
        <p:nvPicPr>
          <p:cNvPr descr="images/copernicus_applications.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Emergency Management</a:t>
            </a:r>
          </a:p>
          <a:p>
            <a:pPr lvl="0"/>
            <a:r>
              <a:rPr/>
              <a:t>Flood mapping</a:t>
            </a:r>
          </a:p>
          <a:p>
            <a:pPr lvl="0"/>
            <a:r>
              <a:rPr/>
              <a:t>Fire detection</a:t>
            </a:r>
          </a:p>
          <a:p>
            <a:pPr lvl="0"/>
            <a:r>
              <a:rPr/>
              <a:t>Disaster response</a:t>
            </a:r>
          </a:p>
        </p:txBody>
      </p:sp>
      <p:sp>
        <p:nvSpPr>
          <p:cNvPr id="4" name="Content Placeholder 3"/>
          <p:cNvSpPr>
            <a:spLocks noGrp="1"/>
          </p:cNvSpPr>
          <p:nvPr>
            <p:ph idx="2" sz="half"/>
          </p:nvPr>
        </p:nvSpPr>
        <p:spPr/>
        <p:txBody>
          <a:bodyPr/>
          <a:lstStyle/>
          <a:p>
            <a:pPr lvl="0" indent="0" marL="0">
              <a:buNone/>
            </a:pPr>
            <a:r>
              <a:rPr b="1"/>
              <a:t>Climate &amp; Environment</a:t>
            </a:r>
          </a:p>
          <a:p>
            <a:pPr lvl="0"/>
            <a:r>
              <a:rPr/>
              <a:t>Deforestation monitoring</a:t>
            </a:r>
          </a:p>
          <a:p>
            <a:pPr lvl="0"/>
            <a:r>
              <a:rPr/>
              <a:t>Agricultural monitoring</a:t>
            </a:r>
          </a:p>
          <a:p>
            <a:pPr lvl="0"/>
            <a:r>
              <a:rPr/>
              <a:t>Water quality assessment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Sentinel-1: SAR Mission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Overview</a:t>
            </a:r>
          </a:p>
        </p:txBody>
      </p:sp>
      <p:sp>
        <p:nvSpPr>
          <p:cNvPr id="3" name="Content Placeholder 2"/>
          <p:cNvSpPr>
            <a:spLocks noGrp="1"/>
          </p:cNvSpPr>
          <p:nvPr>
            <p:ph idx="1" sz="half"/>
          </p:nvPr>
        </p:nvSpPr>
        <p:spPr/>
        <p:txBody>
          <a:bodyPr/>
          <a:lstStyle/>
          <a:p>
            <a:pPr lvl="0" indent="0" marL="0">
              <a:buNone/>
            </a:pPr>
            <a:r>
              <a:rPr b="1"/>
              <a:t>Mission Configuration (2025)</a:t>
            </a:r>
          </a:p>
          <a:p>
            <a:pPr lvl="0"/>
            <a:r>
              <a:rPr b="1"/>
              <a:t>Sensor:</a:t>
            </a:r>
            <a:r>
              <a:rPr/>
              <a:t> C-band Synthetic Aperture Radar</a:t>
            </a:r>
          </a:p>
          <a:p>
            <a:pPr lvl="0"/>
            <a:r>
              <a:rPr b="1"/>
              <a:t>Satellites:</a:t>
            </a:r>
            <a:r>
              <a:rPr/>
              <a:t> 1A, </a:t>
            </a:r>
            <a:r>
              <a:rPr b="1"/>
              <a:t>1C (operational 2025)</a:t>
            </a:r>
          </a:p>
          <a:p>
            <a:pPr lvl="0"/>
            <a:r>
              <a:rPr b="1"/>
              <a:t>Orbit:</a:t>
            </a:r>
            <a:r>
              <a:rPr/>
              <a:t> Polar sun-synchronous</a:t>
            </a:r>
          </a:p>
          <a:p>
            <a:pPr lvl="0"/>
            <a:r>
              <a:rPr b="1"/>
              <a:t>All-weather, day/night capability</a:t>
            </a:r>
          </a:p>
        </p:txBody>
      </p:sp>
      <p:pic>
        <p:nvPicPr>
          <p:cNvPr descr="images/sentinel1_satellite.jp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Key Advantage:</a:t>
            </a:r>
            <a:r>
              <a:rPr/>
              <a:t> Penetrates clouds and works at night</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Technical Specifications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b="1"/>
                        <a:t>Parameter</a:t>
                      </a:r>
                    </a:p>
                  </a:txBody>
                  <a:tcPr/>
                </a:tc>
                <a:tc>
                  <a:txBody>
                    <a:bodyPr/>
                    <a:lstStyle/>
                    <a:p>
                      <a:pPr lvl="0" indent="0" marL="0">
                        <a:buNone/>
                      </a:pPr>
                      <a:r>
                        <a:rPr b="1"/>
                        <a:t>Value</a:t>
                      </a:r>
                    </a:p>
                  </a:txBody>
                  <a:tcPr/>
                </a:tc>
              </a:tr>
              <a:tr h="0">
                <a:tc>
                  <a:txBody>
                    <a:bodyPr/>
                    <a:lstStyle/>
                    <a:p>
                      <a:pPr lvl="0" indent="0" marL="0">
                        <a:buNone/>
                      </a:pPr>
                      <a:r>
                        <a:rPr b="1"/>
                        <a:t>Sensor Type</a:t>
                      </a:r>
                    </a:p>
                  </a:txBody>
                </a:tc>
                <a:tc>
                  <a:txBody>
                    <a:bodyPr/>
                    <a:lstStyle/>
                    <a:p>
                      <a:pPr lvl="0" indent="0" marL="0">
                        <a:buNone/>
                      </a:pPr>
                      <a:r>
                        <a:rPr/>
                        <a:t>C-band SAR (5.405 GHz)</a:t>
                      </a:r>
                    </a:p>
                  </a:txBody>
                </a:tc>
              </a:tr>
              <a:tr h="0">
                <a:tc>
                  <a:txBody>
                    <a:bodyPr/>
                    <a:lstStyle/>
                    <a:p>
                      <a:pPr lvl="0" indent="0" marL="0">
                        <a:buNone/>
                      </a:pPr>
                      <a:r>
                        <a:rPr b="1"/>
                        <a:t>Revisit Time</a:t>
                      </a:r>
                    </a:p>
                  </a:txBody>
                </a:tc>
                <a:tc>
                  <a:txBody>
                    <a:bodyPr/>
                    <a:lstStyle/>
                    <a:p>
                      <a:pPr lvl="0" indent="0" marL="0">
                        <a:buNone/>
                      </a:pPr>
                      <a:r>
                        <a:rPr/>
                        <a:t>6-12 days (constellation)</a:t>
                      </a:r>
                    </a:p>
                  </a:txBody>
                </a:tc>
              </a:tr>
              <a:tr h="0">
                <a:tc>
                  <a:txBody>
                    <a:bodyPr/>
                    <a:lstStyle/>
                    <a:p>
                      <a:pPr lvl="0" indent="0" marL="0">
                        <a:buNone/>
                      </a:pPr>
                      <a:r>
                        <a:rPr b="1"/>
                        <a:t>Swath Width</a:t>
                      </a:r>
                    </a:p>
                  </a:txBody>
                </a:tc>
                <a:tc>
                  <a:txBody>
                    <a:bodyPr/>
                    <a:lstStyle/>
                    <a:p>
                      <a:pPr lvl="0" indent="0" marL="0">
                        <a:buNone/>
                      </a:pPr>
                      <a:r>
                        <a:rPr/>
                        <a:t>250 km (IW mode)</a:t>
                      </a:r>
                    </a:p>
                  </a:txBody>
                </a:tc>
              </a:tr>
              <a:tr h="0">
                <a:tc>
                  <a:txBody>
                    <a:bodyPr/>
                    <a:lstStyle/>
                    <a:p>
                      <a:pPr lvl="0" indent="0" marL="0">
                        <a:buNone/>
                      </a:pPr>
                      <a:r>
                        <a:rPr b="1"/>
                        <a:t>Spatial Resolution</a:t>
                      </a:r>
                    </a:p>
                  </a:txBody>
                </a:tc>
                <a:tc>
                  <a:txBody>
                    <a:bodyPr/>
                    <a:lstStyle/>
                    <a:p>
                      <a:pPr lvl="0" indent="0" marL="0">
                        <a:buNone/>
                      </a:pPr>
                      <a:r>
                        <a:rPr/>
                        <a:t>5m × 20m (IW mode)</a:t>
                      </a:r>
                    </a:p>
                  </a:txBody>
                </a:tc>
              </a:tr>
              <a:tr h="0">
                <a:tc>
                  <a:txBody>
                    <a:bodyPr/>
                    <a:lstStyle/>
                    <a:p>
                      <a:pPr lvl="0" indent="0" marL="0">
                        <a:buNone/>
                      </a:pPr>
                      <a:r>
                        <a:rPr b="1"/>
                        <a:t>Polarization</a:t>
                      </a:r>
                    </a:p>
                  </a:txBody>
                </a:tc>
                <a:tc>
                  <a:txBody>
                    <a:bodyPr/>
                    <a:lstStyle/>
                    <a:p>
                      <a:pPr lvl="0" indent="0" marL="0">
                        <a:buNone/>
                      </a:pPr>
                      <a:r>
                        <a:rPr/>
                        <a:t>VV + VH or HH + HV</a:t>
                      </a:r>
                    </a:p>
                  </a:txBody>
                </a:tc>
              </a:tr>
              <a:tr h="0">
                <a:tc>
                  <a:txBody>
                    <a:bodyPr/>
                    <a:lstStyle/>
                    <a:p>
                      <a:pPr lvl="0" indent="0" marL="0">
                        <a:buNone/>
                      </a:pPr>
                      <a:r>
                        <a:rPr b="1"/>
                        <a:t>Orbit</a:t>
                      </a:r>
                    </a:p>
                  </a:txBody>
                </a:tc>
                <a:tc>
                  <a:txBody>
                    <a:bodyPr/>
                    <a:lstStyle/>
                    <a:p>
                      <a:pPr lvl="0" indent="0" marL="0">
                        <a:buNone/>
                      </a:pPr>
                      <a:r>
                        <a:rPr/>
                        <a:t>693 km altitude</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SAR: How It Works</a:t>
            </a:r>
          </a:p>
        </p:txBody>
      </p:sp>
      <p:pic>
        <p:nvPicPr>
          <p:cNvPr descr="images/sar_principle.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Welcome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342900" marL="342900">
              <a:buAutoNum type="arabicPeriod"/>
            </a:pPr>
            <a:r>
              <a:rPr/>
              <a:t>Satellite sends </a:t>
            </a:r>
            <a:r>
              <a:rPr b="1"/>
              <a:t>microwave pulses</a:t>
            </a:r>
            <a:r>
              <a:rPr/>
              <a:t> to Earth</a:t>
            </a:r>
          </a:p>
          <a:p>
            <a:pPr lvl="0" indent="-342900" marL="342900">
              <a:buAutoNum type="arabicPeriod"/>
            </a:pPr>
            <a:r>
              <a:rPr/>
              <a:t>Signal </a:t>
            </a:r>
            <a:r>
              <a:rPr b="1"/>
              <a:t>reflects</a:t>
            </a:r>
            <a:r>
              <a:rPr/>
              <a:t> from surface</a:t>
            </a:r>
          </a:p>
          <a:p>
            <a:pPr lvl="0" indent="-342900" marL="342900">
              <a:buAutoNum type="arabicPeriod"/>
            </a:pPr>
            <a:r>
              <a:rPr/>
              <a:t>Sensor measures </a:t>
            </a:r>
            <a:r>
              <a:rPr b="1"/>
              <a:t>backscatter intensity</a:t>
            </a:r>
          </a:p>
          <a:p>
            <a:pPr lvl="0" indent="-342900" marL="342900">
              <a:buAutoNum type="arabicPeriod"/>
            </a:pPr>
            <a:r>
              <a:rPr/>
              <a:t>Different surfaces = different backscatter</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Polarization</a:t>
            </a:r>
          </a:p>
        </p:txBody>
      </p:sp>
      <p:sp>
        <p:nvSpPr>
          <p:cNvPr id="3" name="Content Placeholder 2"/>
          <p:cNvSpPr>
            <a:spLocks noGrp="1"/>
          </p:cNvSpPr>
          <p:nvPr>
            <p:ph idx="1" sz="half"/>
          </p:nvPr>
        </p:nvSpPr>
        <p:spPr/>
        <p:txBody>
          <a:bodyPr/>
          <a:lstStyle/>
          <a:p>
            <a:pPr lvl="0" indent="0" marL="0">
              <a:buNone/>
            </a:pPr>
            <a:r>
              <a:rPr b="1"/>
              <a:t>What is Polarization?</a:t>
            </a:r>
          </a:p>
          <a:p>
            <a:pPr lvl="0"/>
            <a:r>
              <a:rPr/>
              <a:t>Orientation of radar wave</a:t>
            </a:r>
          </a:p>
          <a:p>
            <a:pPr lvl="0"/>
            <a:r>
              <a:rPr/>
              <a:t>VV: Vertical send/receive</a:t>
            </a:r>
          </a:p>
          <a:p>
            <a:pPr lvl="0"/>
            <a:r>
              <a:rPr/>
              <a:t>VH: Vertical send/Horizontal receive</a:t>
            </a:r>
          </a:p>
          <a:p>
            <a:pPr lvl="0"/>
            <a:r>
              <a:rPr/>
              <a:t>HH: Horizontal send/receive</a:t>
            </a:r>
          </a:p>
        </p:txBody>
      </p:sp>
      <p:sp>
        <p:nvSpPr>
          <p:cNvPr id="4" name="Content Placeholder 3"/>
          <p:cNvSpPr>
            <a:spLocks noGrp="1"/>
          </p:cNvSpPr>
          <p:nvPr>
            <p:ph idx="2" sz="half"/>
          </p:nvPr>
        </p:nvSpPr>
        <p:spPr/>
        <p:txBody>
          <a:bodyPr/>
          <a:lstStyle/>
          <a:p>
            <a:pPr lvl="0" indent="0" marL="0">
              <a:buNone/>
            </a:pPr>
            <a:r>
              <a:rPr b="1"/>
              <a:t>Applications</a:t>
            </a:r>
          </a:p>
          <a:p>
            <a:pPr lvl="0"/>
            <a:r>
              <a:rPr b="1"/>
              <a:t>VV:</a:t>
            </a:r>
            <a:r>
              <a:rPr/>
              <a:t> Good for water/flood mapping</a:t>
            </a:r>
          </a:p>
          <a:p>
            <a:pPr lvl="0"/>
            <a:r>
              <a:rPr b="1"/>
              <a:t>VH:</a:t>
            </a:r>
            <a:r>
              <a:rPr/>
              <a:t> Sensitive to volume scattering (vegetation)</a:t>
            </a:r>
          </a:p>
          <a:p>
            <a:pPr lvl="0"/>
            <a:r>
              <a:rPr b="1"/>
              <a:t>VV/VH Ratio:</a:t>
            </a:r>
            <a:r>
              <a:rPr/>
              <a:t> Discriminates surface types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olarization_comparison.jp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Backscatter Characteristics by Target</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057400"/>
                <a:gridCol w="2057400"/>
                <a:gridCol w="2057400"/>
                <a:gridCol w="2057400"/>
              </a:tblGrid>
              <a:tr h="0">
                <a:tc>
                  <a:txBody>
                    <a:bodyPr/>
                    <a:lstStyle/>
                    <a:p>
                      <a:pPr lvl="0" indent="0" marL="0">
                        <a:buNone/>
                      </a:pPr>
                      <a:r>
                        <a:rPr b="1"/>
                        <a:t>Surface Type</a:t>
                      </a:r>
                    </a:p>
                  </a:txBody>
                  <a:tcPr/>
                </a:tc>
                <a:tc>
                  <a:txBody>
                    <a:bodyPr/>
                    <a:lstStyle/>
                    <a:p>
                      <a:pPr lvl="0" indent="0" marL="0">
                        <a:buNone/>
                      </a:pPr>
                      <a:r>
                        <a:rPr b="1"/>
                        <a:t>Backscatter</a:t>
                      </a:r>
                    </a:p>
                  </a:txBody>
                  <a:tcPr/>
                </a:tc>
                <a:tc>
                  <a:txBody>
                    <a:bodyPr/>
                    <a:lstStyle/>
                    <a:p>
                      <a:pPr lvl="0" indent="0" marL="0">
                        <a:buNone/>
                      </a:pPr>
                      <a:r>
                        <a:rPr b="1"/>
                        <a:t>Appearance</a:t>
                      </a:r>
                    </a:p>
                  </a:txBody>
                  <a:tcPr/>
                </a:tc>
                <a:tc>
                  <a:txBody>
                    <a:bodyPr/>
                    <a:lstStyle/>
                    <a:p>
                      <a:pPr lvl="0" indent="0" marL="0">
                        <a:buNone/>
                      </a:pPr>
                      <a:r>
                        <a:rPr b="1"/>
                        <a:t>Reason</a:t>
                      </a:r>
                    </a:p>
                  </a:txBody>
                  <a:tcPr/>
                </a:tc>
              </a:tr>
              <a:tr h="0">
                <a:tc>
                  <a:txBody>
                    <a:bodyPr/>
                    <a:lstStyle/>
                    <a:p>
                      <a:pPr lvl="0" indent="0" marL="0">
                        <a:buNone/>
                      </a:pPr>
                      <a:r>
                        <a:rPr b="1"/>
                        <a:t>Water (smooth)</a:t>
                      </a:r>
                    </a:p>
                  </a:txBody>
                </a:tc>
                <a:tc>
                  <a:txBody>
                    <a:bodyPr/>
                    <a:lstStyle/>
                    <a:p>
                      <a:pPr lvl="0" indent="0" marL="0">
                        <a:buNone/>
                      </a:pPr>
                      <a:r>
                        <a:rPr/>
                        <a:t>Very Low</a:t>
                      </a:r>
                    </a:p>
                  </a:txBody>
                </a:tc>
                <a:tc>
                  <a:txBody>
                    <a:bodyPr/>
                    <a:lstStyle/>
                    <a:p>
                      <a:pPr lvl="0" indent="0" marL="0">
                        <a:buNone/>
                      </a:pPr>
                      <a:r>
                        <a:rPr/>
                        <a:t>Dark/Black</a:t>
                      </a:r>
                    </a:p>
                  </a:txBody>
                </a:tc>
                <a:tc>
                  <a:txBody>
                    <a:bodyPr/>
                    <a:lstStyle/>
                    <a:p>
                      <a:pPr lvl="0" indent="0" marL="0">
                        <a:buNone/>
                      </a:pPr>
                      <a:r>
                        <a:rPr/>
                        <a:t>Specular reflection</a:t>
                      </a:r>
                    </a:p>
                  </a:txBody>
                </a:tc>
              </a:tr>
              <a:tr h="0">
                <a:tc>
                  <a:txBody>
                    <a:bodyPr/>
                    <a:lstStyle/>
                    <a:p>
                      <a:pPr lvl="0" indent="0" marL="0">
                        <a:buNone/>
                      </a:pPr>
                      <a:r>
                        <a:rPr b="1"/>
                        <a:t>Urban/Buildings</a:t>
                      </a:r>
                    </a:p>
                  </a:txBody>
                </a:tc>
                <a:tc>
                  <a:txBody>
                    <a:bodyPr/>
                    <a:lstStyle/>
                    <a:p>
                      <a:pPr lvl="0" indent="0" marL="0">
                        <a:buNone/>
                      </a:pPr>
                      <a:r>
                        <a:rPr/>
                        <a:t>Very High</a:t>
                      </a:r>
                    </a:p>
                  </a:txBody>
                </a:tc>
                <a:tc>
                  <a:txBody>
                    <a:bodyPr/>
                    <a:lstStyle/>
                    <a:p>
                      <a:pPr lvl="0" indent="0" marL="0">
                        <a:buNone/>
                      </a:pPr>
                      <a:r>
                        <a:rPr/>
                        <a:t>Bright White</a:t>
                      </a:r>
                    </a:p>
                  </a:txBody>
                </a:tc>
                <a:tc>
                  <a:txBody>
                    <a:bodyPr/>
                    <a:lstStyle/>
                    <a:p>
                      <a:pPr lvl="0" indent="0" marL="0">
                        <a:buNone/>
                      </a:pPr>
                      <a:r>
                        <a:rPr/>
                        <a:t>Corner reflectors</a:t>
                      </a:r>
                    </a:p>
                  </a:txBody>
                </a:tc>
              </a:tr>
              <a:tr h="0">
                <a:tc>
                  <a:txBody>
                    <a:bodyPr/>
                    <a:lstStyle/>
                    <a:p>
                      <a:pPr lvl="0" indent="0" marL="0">
                        <a:buNone/>
                      </a:pPr>
                      <a:r>
                        <a:rPr b="1"/>
                        <a:t>Forest/Vegetation</a:t>
                      </a:r>
                    </a:p>
                  </a:txBody>
                </a:tc>
                <a:tc>
                  <a:txBody>
                    <a:bodyPr/>
                    <a:lstStyle/>
                    <a:p>
                      <a:pPr lvl="0" indent="0" marL="0">
                        <a:buNone/>
                      </a:pPr>
                      <a:r>
                        <a:rPr/>
                        <a:t>Medium-High</a:t>
                      </a:r>
                    </a:p>
                  </a:txBody>
                </a:tc>
                <a:tc>
                  <a:txBody>
                    <a:bodyPr/>
                    <a:lstStyle/>
                    <a:p>
                      <a:pPr lvl="0" indent="0" marL="0">
                        <a:buNone/>
                      </a:pPr>
                      <a:r>
                        <a:rPr/>
                        <a:t>Gray</a:t>
                      </a:r>
                    </a:p>
                  </a:txBody>
                </a:tc>
                <a:tc>
                  <a:txBody>
                    <a:bodyPr/>
                    <a:lstStyle/>
                    <a:p>
                      <a:pPr lvl="0" indent="0" marL="0">
                        <a:buNone/>
                      </a:pPr>
                      <a:r>
                        <a:rPr/>
                        <a:t>Volume scattering</a:t>
                      </a:r>
                    </a:p>
                  </a:txBody>
                </a:tc>
              </a:tr>
              <a:tr h="0">
                <a:tc>
                  <a:txBody>
                    <a:bodyPr/>
                    <a:lstStyle/>
                    <a:p>
                      <a:pPr lvl="0" indent="0" marL="0">
                        <a:buNone/>
                      </a:pPr>
                      <a:r>
                        <a:rPr b="1"/>
                        <a:t>Agricultural Fields</a:t>
                      </a:r>
                    </a:p>
                  </a:txBody>
                </a:tc>
                <a:tc>
                  <a:txBody>
                    <a:bodyPr/>
                    <a:lstStyle/>
                    <a:p>
                      <a:pPr lvl="0" indent="0" marL="0">
                        <a:buNone/>
                      </a:pPr>
                      <a:r>
                        <a:rPr/>
                        <a:t>Medium</a:t>
                      </a:r>
                    </a:p>
                  </a:txBody>
                </a:tc>
                <a:tc>
                  <a:txBody>
                    <a:bodyPr/>
                    <a:lstStyle/>
                    <a:p>
                      <a:pPr lvl="0" indent="0" marL="0">
                        <a:buNone/>
                      </a:pPr>
                      <a:r>
                        <a:rPr/>
                        <a:t>Light Gray</a:t>
                      </a:r>
                    </a:p>
                  </a:txBody>
                </a:tc>
                <a:tc>
                  <a:txBody>
                    <a:bodyPr/>
                    <a:lstStyle/>
                    <a:p>
                      <a:pPr lvl="0" indent="0" marL="0">
                        <a:buNone/>
                      </a:pPr>
                      <a:r>
                        <a:rPr/>
                        <a:t>Surface roughness</a:t>
                      </a:r>
                    </a:p>
                  </a:txBody>
                </a:tc>
              </a:tr>
              <a:tr h="0">
                <a:tc>
                  <a:txBody>
                    <a:bodyPr/>
                    <a:lstStyle/>
                    <a:p>
                      <a:pPr lvl="0" indent="0" marL="0">
                        <a:buNone/>
                      </a:pPr>
                      <a:r>
                        <a:rPr b="1"/>
                        <a:t>Bare Soil (dry)</a:t>
                      </a:r>
                    </a:p>
                  </a:txBody>
                </a:tc>
                <a:tc>
                  <a:txBody>
                    <a:bodyPr/>
                    <a:lstStyle/>
                    <a:p>
                      <a:pPr lvl="0" indent="0" marL="0">
                        <a:buNone/>
                      </a:pPr>
                      <a:r>
                        <a:rPr/>
                        <a:t>Low-Medium</a:t>
                      </a:r>
                    </a:p>
                  </a:txBody>
                </a:tc>
                <a:tc>
                  <a:txBody>
                    <a:bodyPr/>
                    <a:lstStyle/>
                    <a:p>
                      <a:pPr lvl="0" indent="0" marL="0">
                        <a:buNone/>
                      </a:pPr>
                      <a:r>
                        <a:rPr/>
                        <a:t>Dark Gray</a:t>
                      </a:r>
                    </a:p>
                  </a:txBody>
                </a:tc>
                <a:tc>
                  <a:txBody>
                    <a:bodyPr/>
                    <a:lstStyle/>
                    <a:p>
                      <a:pPr lvl="0" indent="0" marL="0">
                        <a:buNone/>
                      </a:pPr>
                      <a:r>
                        <a:rPr/>
                        <a:t>Smooth surface</a:t>
                      </a:r>
                    </a:p>
                  </a:txBody>
                </a:tc>
              </a:tr>
              <a:tr h="0">
                <a:tc>
                  <a:txBody>
                    <a:bodyPr/>
                    <a:lstStyle/>
                    <a:p>
                      <a:pPr lvl="0" indent="0" marL="0">
                        <a:buNone/>
                      </a:pPr>
                      <a:r>
                        <a:rPr b="1"/>
                        <a:t>Bare Soil (wet)</a:t>
                      </a:r>
                    </a:p>
                  </a:txBody>
                </a:tc>
                <a:tc>
                  <a:txBody>
                    <a:bodyPr/>
                    <a:lstStyle/>
                    <a:p>
                      <a:pPr lvl="0" indent="0" marL="0">
                        <a:buNone/>
                      </a:pPr>
                      <a:r>
                        <a:rPr/>
                        <a:t>Medium</a:t>
                      </a:r>
                    </a:p>
                  </a:txBody>
                </a:tc>
                <a:tc>
                  <a:txBody>
                    <a:bodyPr/>
                    <a:lstStyle/>
                    <a:p>
                      <a:pPr lvl="0" indent="0" marL="0">
                        <a:buNone/>
                      </a:pPr>
                      <a:r>
                        <a:rPr/>
                        <a:t>Medium Gray</a:t>
                      </a:r>
                    </a:p>
                  </a:txBody>
                </a:tc>
                <a:tc>
                  <a:txBody>
                    <a:bodyPr/>
                    <a:lstStyle/>
                    <a:p>
                      <a:pPr lvl="0" indent="0" marL="0">
                        <a:buNone/>
                      </a:pPr>
                      <a:r>
                        <a:rPr/>
                        <a:t>Increased dielectric</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Key Insight:</a:t>
            </a:r>
            <a:r>
              <a:rPr/>
              <a:t> Water appears dark, structures appear bright - the basis for flood mapping!</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Imaging Modes</a:t>
            </a:r>
          </a:p>
        </p:txBody>
      </p:sp>
      <p:sp>
        <p:nvSpPr>
          <p:cNvPr id="3" name="Content Placeholder 2"/>
          <p:cNvSpPr>
            <a:spLocks noGrp="1"/>
          </p:cNvSpPr>
          <p:nvPr>
            <p:ph idx="1" sz="half"/>
          </p:nvPr>
        </p:nvSpPr>
        <p:spPr/>
        <p:txBody>
          <a:bodyPr/>
          <a:lstStyle/>
          <a:p>
            <a:pPr lvl="0" indent="0" marL="0">
              <a:buNone/>
            </a:pPr>
            <a:r>
              <a:rPr b="1"/>
              <a:t>Interferometric Wide Swath (IW)</a:t>
            </a:r>
            <a:r>
              <a:rPr/>
              <a:t> - </a:t>
            </a:r>
            <a:r>
              <a:rPr b="1"/>
              <a:t>250 km swath</a:t>
            </a:r>
            <a:r>
              <a:rPr/>
              <a:t> - 5m × 20m resolution - </a:t>
            </a:r>
            <a:r>
              <a:rPr b="1"/>
              <a:t>Default over land</a:t>
            </a:r>
            <a:r>
              <a:rPr/>
              <a:t> - Philippine standard mode</a:t>
            </a:r>
          </a:p>
          <a:p>
            <a:pPr lvl="0" indent="0" marL="0">
              <a:buNone/>
            </a:pPr>
            <a:r>
              <a:rPr b="1"/>
              <a:t>Extra Wide Swath (EW)</a:t>
            </a:r>
            <a:r>
              <a:rPr/>
              <a:t> - 400 km swath - 20m × 40m resolution - Maritime/polar regions</a:t>
            </a:r>
          </a:p>
        </p:txBody>
      </p:sp>
      <p:sp>
        <p:nvSpPr>
          <p:cNvPr id="4" name="Content Placeholder 3"/>
          <p:cNvSpPr>
            <a:spLocks noGrp="1"/>
          </p:cNvSpPr>
          <p:nvPr>
            <p:ph idx="2" sz="half"/>
          </p:nvPr>
        </p:nvSpPr>
        <p:spPr/>
        <p:txBody>
          <a:bodyPr/>
          <a:lstStyle/>
          <a:p>
            <a:pPr lvl="0" indent="0" marL="0">
              <a:buNone/>
            </a:pPr>
            <a:r>
              <a:rPr b="1"/>
              <a:t>Strip Map (SM)</a:t>
            </a:r>
            <a:r>
              <a:rPr/>
              <a:t> - 80 km swath - 5m × 5m resolution - Emergency response - High detail needed</a:t>
            </a:r>
          </a:p>
          <a:p>
            <a:pPr lvl="0" indent="0" marL="0">
              <a:buNone/>
            </a:pPr>
            <a:r>
              <a:rPr b="1"/>
              <a:t>Wave (WV)</a:t>
            </a:r>
            <a:r>
              <a:rPr/>
              <a:t> - Ocean waves - Not used for land</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Data Products</a:t>
            </a:r>
          </a:p>
        </p:txBody>
      </p:sp>
      <p:sp>
        <p:nvSpPr>
          <p:cNvPr id="3" name="Content Placeholder 2"/>
          <p:cNvSpPr>
            <a:spLocks noGrp="1"/>
          </p:cNvSpPr>
          <p:nvPr>
            <p:ph idx="1" sz="half"/>
          </p:nvPr>
        </p:nvSpPr>
        <p:spPr/>
        <p:txBody>
          <a:bodyPr/>
          <a:lstStyle/>
          <a:p>
            <a:pPr lvl="0" indent="0" marL="0">
              <a:buNone/>
            </a:pPr>
            <a:r>
              <a:rPr b="1"/>
              <a:t>Level-1 GRD (Ground Range Detected)</a:t>
            </a:r>
          </a:p>
          <a:p>
            <a:pPr lvl="0"/>
            <a:r>
              <a:rPr/>
              <a:t>Multi-looked (reduced speckle)</a:t>
            </a:r>
          </a:p>
          <a:p>
            <a:pPr lvl="0"/>
            <a:r>
              <a:rPr/>
              <a:t>Projected to ground range</a:t>
            </a:r>
          </a:p>
          <a:p>
            <a:pPr lvl="0"/>
            <a:r>
              <a:rPr b="1"/>
              <a:t>Most commonly used</a:t>
            </a:r>
          </a:p>
          <a:p>
            <a:pPr lvl="0"/>
            <a:r>
              <a:rPr/>
              <a:t>Faster to process</a:t>
            </a:r>
          </a:p>
          <a:p>
            <a:pPr lvl="0"/>
            <a:r>
              <a:rPr/>
              <a:t>Smaller file size</a:t>
            </a:r>
          </a:p>
          <a:p>
            <a:pPr lvl="0"/>
            <a:r>
              <a:rPr b="1"/>
              <a:t>Applications:</a:t>
            </a:r>
          </a:p>
          <a:p>
            <a:pPr lvl="1"/>
            <a:r>
              <a:rPr/>
              <a:t>Change detection</a:t>
            </a:r>
          </a:p>
          <a:p>
            <a:pPr lvl="1"/>
            <a:r>
              <a:rPr/>
              <a:t>Classification</a:t>
            </a:r>
          </a:p>
          <a:p>
            <a:pPr lvl="1"/>
            <a:r>
              <a:rPr/>
              <a:t>Flood mapping</a:t>
            </a:r>
          </a:p>
          <a:p>
            <a:pPr lvl="1"/>
            <a:r>
              <a:rPr/>
              <a:t>Ship detection</a:t>
            </a:r>
          </a:p>
        </p:txBody>
      </p:sp>
      <p:sp>
        <p:nvSpPr>
          <p:cNvPr id="4" name="Content Placeholder 3"/>
          <p:cNvSpPr>
            <a:spLocks noGrp="1"/>
          </p:cNvSpPr>
          <p:nvPr>
            <p:ph idx="2" sz="half"/>
          </p:nvPr>
        </p:nvSpPr>
        <p:spPr/>
        <p:txBody>
          <a:bodyPr/>
          <a:lstStyle/>
          <a:p>
            <a:pPr lvl="0" indent="0" marL="0">
              <a:buNone/>
            </a:pPr>
            <a:r>
              <a:rPr b="1"/>
              <a:t>Level-1 SLC (Single Look Complex)</a:t>
            </a:r>
          </a:p>
          <a:p>
            <a:pPr lvl="0"/>
            <a:r>
              <a:rPr/>
              <a:t>Preserves phase information</a:t>
            </a:r>
          </a:p>
          <a:p>
            <a:pPr lvl="0"/>
            <a:r>
              <a:rPr/>
              <a:t>Complex-valued pixels</a:t>
            </a:r>
          </a:p>
          <a:p>
            <a:pPr lvl="0"/>
            <a:r>
              <a:rPr/>
              <a:t>Required for InSAR</a:t>
            </a:r>
          </a:p>
          <a:p>
            <a:pPr lvl="0"/>
            <a:r>
              <a:rPr/>
              <a:t>Larger files</a:t>
            </a:r>
          </a:p>
          <a:p>
            <a:pPr lvl="0"/>
            <a:r>
              <a:rPr b="1"/>
              <a:t>Applications:</a:t>
            </a:r>
          </a:p>
          <a:p>
            <a:pPr lvl="1"/>
            <a:r>
              <a:rPr/>
              <a:t>Ground deformation</a:t>
            </a:r>
          </a:p>
          <a:p>
            <a:pPr lvl="1"/>
            <a:r>
              <a:rPr/>
              <a:t>Interferometry</a:t>
            </a:r>
          </a:p>
          <a:p>
            <a:pPr lvl="1"/>
            <a:r>
              <a:rPr/>
              <a:t>Coherence analysis</a:t>
            </a:r>
          </a:p>
          <a:p>
            <a:pPr lvl="1"/>
            <a:r>
              <a:rPr/>
              <a:t>Subsidence monitoring</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GRD vs SLC - Which to Choose?</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b="1"/>
                        <a:t>Factor</a:t>
                      </a:r>
                    </a:p>
                  </a:txBody>
                  <a:tcPr/>
                </a:tc>
                <a:tc>
                  <a:txBody>
                    <a:bodyPr/>
                    <a:lstStyle/>
                    <a:p>
                      <a:pPr lvl="0" indent="0" marL="0">
                        <a:buNone/>
                      </a:pPr>
                      <a:r>
                        <a:rPr b="1"/>
                        <a:t>GRD</a:t>
                      </a:r>
                    </a:p>
                  </a:txBody>
                  <a:tcPr/>
                </a:tc>
                <a:tc>
                  <a:txBody>
                    <a:bodyPr/>
                    <a:lstStyle/>
                    <a:p>
                      <a:pPr lvl="0" indent="0" marL="0">
                        <a:buNone/>
                      </a:pPr>
                      <a:r>
                        <a:rPr b="1"/>
                        <a:t>SLC</a:t>
                      </a:r>
                    </a:p>
                  </a:txBody>
                  <a:tcPr/>
                </a:tc>
              </a:tr>
              <a:tr h="0">
                <a:tc>
                  <a:txBody>
                    <a:bodyPr/>
                    <a:lstStyle/>
                    <a:p>
                      <a:pPr lvl="0" indent="0" marL="0">
                        <a:buNone/>
                      </a:pPr>
                      <a:r>
                        <a:rPr b="1"/>
                        <a:t>Use Case</a:t>
                      </a:r>
                    </a:p>
                  </a:txBody>
                </a:tc>
                <a:tc>
                  <a:txBody>
                    <a:bodyPr/>
                    <a:lstStyle/>
                    <a:p>
                      <a:pPr lvl="0" indent="0" marL="0">
                        <a:buNone/>
                      </a:pPr>
                      <a:r>
                        <a:rPr/>
                        <a:t>Most applications</a:t>
                      </a:r>
                    </a:p>
                  </a:txBody>
                </a:tc>
                <a:tc>
                  <a:txBody>
                    <a:bodyPr/>
                    <a:lstStyle/>
                    <a:p>
                      <a:pPr lvl="0" indent="0" marL="0">
                        <a:buNone/>
                      </a:pPr>
                      <a:r>
                        <a:rPr/>
                        <a:t>Interferometry only</a:t>
                      </a:r>
                    </a:p>
                  </a:txBody>
                </a:tc>
              </a:tr>
              <a:tr h="0">
                <a:tc>
                  <a:txBody>
                    <a:bodyPr/>
                    <a:lstStyle/>
                    <a:p>
                      <a:pPr lvl="0" indent="0" marL="0">
                        <a:buNone/>
                      </a:pPr>
                      <a:r>
                        <a:rPr b="1"/>
                        <a:t>Processing</a:t>
                      </a:r>
                    </a:p>
                  </a:txBody>
                </a:tc>
                <a:tc>
                  <a:txBody>
                    <a:bodyPr/>
                    <a:lstStyle/>
                    <a:p>
                      <a:pPr lvl="0" indent="0" marL="0">
                        <a:buNone/>
                      </a:pPr>
                      <a:r>
                        <a:rPr/>
                        <a:t>Ready to use</a:t>
                      </a:r>
                    </a:p>
                  </a:txBody>
                </a:tc>
                <a:tc>
                  <a:txBody>
                    <a:bodyPr/>
                    <a:lstStyle/>
                    <a:p>
                      <a:pPr lvl="0" indent="0" marL="0">
                        <a:buNone/>
                      </a:pPr>
                      <a:r>
                        <a:rPr/>
                        <a:t>Complex processing</a:t>
                      </a:r>
                    </a:p>
                  </a:txBody>
                </a:tc>
              </a:tr>
              <a:tr h="0">
                <a:tc>
                  <a:txBody>
                    <a:bodyPr/>
                    <a:lstStyle/>
                    <a:p>
                      <a:pPr lvl="0" indent="0" marL="0">
                        <a:buNone/>
                      </a:pPr>
                      <a:r>
                        <a:rPr b="1"/>
                        <a:t>File Size</a:t>
                      </a:r>
                    </a:p>
                  </a:txBody>
                </a:tc>
                <a:tc>
                  <a:txBody>
                    <a:bodyPr/>
                    <a:lstStyle/>
                    <a:p>
                      <a:pPr lvl="0" indent="0" marL="0">
                        <a:buNone/>
                      </a:pPr>
                      <a:r>
                        <a:rPr/>
                        <a:t>~1 GB</a:t>
                      </a:r>
                    </a:p>
                  </a:txBody>
                </a:tc>
                <a:tc>
                  <a:txBody>
                    <a:bodyPr/>
                    <a:lstStyle/>
                    <a:p>
                      <a:pPr lvl="0" indent="0" marL="0">
                        <a:buNone/>
                      </a:pPr>
                      <a:r>
                        <a:rPr/>
                        <a:t>~4 GB</a:t>
                      </a:r>
                    </a:p>
                  </a:txBody>
                </a:tc>
              </a:tr>
              <a:tr h="0">
                <a:tc>
                  <a:txBody>
                    <a:bodyPr/>
                    <a:lstStyle/>
                    <a:p>
                      <a:pPr lvl="0" indent="0" marL="0">
                        <a:buNone/>
                      </a:pPr>
                      <a:r>
                        <a:rPr b="1"/>
                        <a:t>Speckle</a:t>
                      </a:r>
                    </a:p>
                  </a:txBody>
                </a:tc>
                <a:tc>
                  <a:txBody>
                    <a:bodyPr/>
                    <a:lstStyle/>
                    <a:p>
                      <a:pPr lvl="0" indent="0" marL="0">
                        <a:buNone/>
                      </a:pPr>
                      <a:r>
                        <a:rPr/>
                        <a:t>Reduced</a:t>
                      </a:r>
                    </a:p>
                  </a:txBody>
                </a:tc>
                <a:tc>
                  <a:txBody>
                    <a:bodyPr/>
                    <a:lstStyle/>
                    <a:p>
                      <a:pPr lvl="0" indent="0" marL="0">
                        <a:buNone/>
                      </a:pPr>
                      <a:r>
                        <a:rPr/>
                        <a:t>Full speckle</a:t>
                      </a:r>
                    </a:p>
                  </a:txBody>
                </a:tc>
              </a:tr>
              <a:tr h="0">
                <a:tc>
                  <a:txBody>
                    <a:bodyPr/>
                    <a:lstStyle/>
                    <a:p>
                      <a:pPr lvl="0" indent="0" marL="0">
                        <a:buNone/>
                      </a:pPr>
                      <a:r>
                        <a:rPr b="1"/>
                        <a:t>Phase</a:t>
                      </a:r>
                    </a:p>
                  </a:txBody>
                </a:tc>
                <a:tc>
                  <a:txBody>
                    <a:bodyPr/>
                    <a:lstStyle/>
                    <a:p>
                      <a:pPr lvl="0" indent="0" marL="0">
                        <a:buNone/>
                      </a:pPr>
                      <a:r>
                        <a:rPr/>
                        <a:t>Not preserved</a:t>
                      </a:r>
                    </a:p>
                  </a:txBody>
                </a:tc>
                <a:tc>
                  <a:txBody>
                    <a:bodyPr/>
                    <a:lstStyle/>
                    <a:p>
                      <a:pPr lvl="0" indent="0" marL="0">
                        <a:buNone/>
                      </a:pPr>
                      <a:r>
                        <a:rPr/>
                        <a:t>Preserved</a:t>
                      </a:r>
                    </a:p>
                  </a:txBody>
                </a:tc>
              </a:tr>
              <a:tr h="0">
                <a:tc>
                  <a:txBody>
                    <a:bodyPr/>
                    <a:lstStyle/>
                    <a:p>
                      <a:pPr lvl="0" indent="0" marL="0">
                        <a:buNone/>
                      </a:pPr>
                      <a:r>
                        <a:rPr b="1"/>
                        <a:t>Typical User</a:t>
                      </a:r>
                    </a:p>
                  </a:txBody>
                </a:tc>
                <a:tc>
                  <a:txBody>
                    <a:bodyPr/>
                    <a:lstStyle/>
                    <a:p>
                      <a:pPr lvl="0" indent="0" marL="0">
                        <a:buNone/>
                      </a:pPr>
                      <a:r>
                        <a:rPr/>
                        <a:t>Most analysts</a:t>
                      </a:r>
                    </a:p>
                  </a:txBody>
                </a:tc>
                <a:tc>
                  <a:txBody>
                    <a:bodyPr/>
                    <a:lstStyle/>
                    <a:p>
                      <a:pPr lvl="0" indent="0" marL="0">
                        <a:buNone/>
                      </a:pPr>
                      <a:r>
                        <a:rPr/>
                        <a:t>Advanced specialists</a:t>
                      </a:r>
                    </a:p>
                  </a:txBody>
                </a:tc>
              </a:tr>
            </a:tbl>
          </a:graphicData>
        </a:graphic>
      </p:graphicFrame>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For this training and most Philippine applications: Use GRD</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Pre-Processing “Under the Hood”</a:t>
            </a:r>
          </a:p>
        </p:txBody>
      </p:sp>
      <p:sp>
        <p:nvSpPr>
          <p:cNvPr id="3" name="Content Placeholder 2"/>
          <p:cNvSpPr>
            <a:spLocks noGrp="1"/>
          </p:cNvSpPr>
          <p:nvPr>
            <p:ph idx="1"/>
          </p:nvPr>
        </p:nvSpPr>
        <p:spPr/>
        <p:txBody>
          <a:bodyPr/>
          <a:lstStyle/>
          <a:p>
            <a:pPr lvl="0" indent="0" marL="1270000">
              <a:buNone/>
            </a:pPr>
            <a:r>
              <a:rPr sz="2000" b="1"/>
              <a:t>What Happens Before You See SAR Data?</a:t>
            </a:r>
          </a:p>
          <a:p>
            <a:pPr lvl="0" indent="0" marL="1270000">
              <a:buNone/>
            </a:pPr>
            <a:r>
              <a:rPr sz="2000"/>
              <a:t>For this training, we use </a:t>
            </a:r>
            <a:r>
              <a:rPr sz="2000" b="1"/>
              <a:t>pre-processed Sentinel-1 GRD data</a:t>
            </a:r>
            <a:r>
              <a:rPr sz="2000"/>
              <a:t>. Here’s what happens “under the hood”:</a:t>
            </a:r>
          </a:p>
          <a:p>
            <a:pPr lvl="0" indent="0" marL="0">
              <a:buNone/>
            </a:pPr>
            <a:r>
              <a:rPr b="1"/>
              <a:t>S1 Processing Pipeline:</a:t>
            </a:r>
          </a:p>
          <a:p>
            <a:pPr lvl="0" indent="-342900" marL="342900">
              <a:buAutoNum type="arabicPeriod"/>
            </a:pPr>
            <a:r>
              <a:rPr b="1"/>
              <a:t>GRD Download</a:t>
            </a:r>
            <a:r>
              <a:rPr/>
              <a:t> → Raw ground-range detected amplitude</a:t>
            </a:r>
          </a:p>
          <a:p>
            <a:pPr lvl="0" indent="-342900" marL="342900">
              <a:buAutoNum type="arabicPeriod"/>
            </a:pPr>
            <a:r>
              <a:rPr b="1"/>
              <a:t>Radiometric Calibration</a:t>
            </a:r>
            <a:r>
              <a:rPr/>
              <a:t> → Convert to backscatter coefficient (σ⁰)</a:t>
            </a:r>
          </a:p>
          <a:p>
            <a:pPr lvl="0" indent="-342900" marL="342900">
              <a:buAutoNum type="arabicPeriod"/>
            </a:pPr>
            <a:r>
              <a:rPr b="1"/>
              <a:t>Terrain Correction (RTC)</a:t>
            </a:r>
            <a:r>
              <a:rPr/>
              <a:t> → Remove topographic distortions using DEM</a:t>
            </a:r>
          </a:p>
          <a:p>
            <a:pPr lvl="0" indent="-342900" marL="342900">
              <a:buAutoNum type="arabicPeriod"/>
            </a:pPr>
            <a:r>
              <a:rPr b="1"/>
              <a:t>Speckle Filtering</a:t>
            </a:r>
            <a:r>
              <a:rPr/>
              <a:t> → Reduce SAR noise (Lee, Refined Lee, or Gamma-MAP filters)</a:t>
            </a:r>
          </a:p>
          <a:p>
            <a:pPr lvl="0" indent="-342900" marL="342900">
              <a:buAutoNum type="arabicPeriod"/>
            </a:pPr>
            <a:r>
              <a:rPr b="1"/>
              <a:t>Conversion to dB</a:t>
            </a:r>
            <a:r>
              <a:rPr/>
              <a:t> → γ⁰ (gamma-naught) in decibels for visual interpretation</a:t>
            </a:r>
          </a:p>
          <a:p>
            <a:pPr lvl="0" indent="-342900" marL="342900">
              <a:buAutoNum type="arabicPeriod"/>
            </a:pPr>
            <a:r>
              <a:rPr b="1"/>
              <a:t>Tiling/Clipping</a:t>
            </a:r>
            <a:r>
              <a:rPr/>
              <a:t> → Extract area of interest</a:t>
            </a:r>
          </a:p>
          <a:p>
            <a:pPr lvl="0" indent="0" marL="0">
              <a:buNone/>
            </a:pPr>
            <a:r>
              <a:rPr b="1"/>
              <a:t>For Day 3 flood mapping labs:</a:t>
            </a:r>
            <a:r>
              <a:rPr/>
              <a:t> We provide analysis-ready patches with these steps already applied</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Introduction</a:t>
            </a:r>
          </a:p>
        </p:txBody>
      </p:sp>
      <p:sp>
        <p:nvSpPr>
          <p:cNvPr id="3" name="Content Placeholder 2"/>
          <p:cNvSpPr>
            <a:spLocks noGrp="1"/>
          </p:cNvSpPr>
          <p:nvPr>
            <p:ph idx="1" sz="half"/>
          </p:nvPr>
        </p:nvSpPr>
        <p:spPr/>
        <p:txBody>
          <a:bodyPr/>
          <a:lstStyle/>
          <a:p>
            <a:pPr lvl="0" indent="0" marL="0">
              <a:buNone/>
            </a:pPr>
            <a:r>
              <a:rPr b="1"/>
              <a:t>4-Day Advanced Training</a:t>
            </a:r>
          </a:p>
          <a:p>
            <a:pPr lvl="0"/>
            <a:r>
              <a:rPr/>
              <a:t>AI/ML for Earth Observation</a:t>
            </a:r>
          </a:p>
          <a:p>
            <a:pPr lvl="0"/>
            <a:r>
              <a:rPr/>
              <a:t>Philippine EO Professionals</a:t>
            </a:r>
          </a:p>
          <a:p>
            <a:pPr lvl="0"/>
            <a:r>
              <a:rPr/>
              <a:t>Focus: DRR, CCA, NRM</a:t>
            </a:r>
          </a:p>
          <a:p>
            <a:pPr lvl="0"/>
            <a:r>
              <a:rPr/>
              <a:t>Online format</a:t>
            </a:r>
          </a:p>
        </p:txBody>
      </p:sp>
      <p:sp>
        <p:nvSpPr>
          <p:cNvPr id="4" name="Content Placeholder 3"/>
          <p:cNvSpPr>
            <a:spLocks noGrp="1"/>
          </p:cNvSpPr>
          <p:nvPr>
            <p:ph idx="2" sz="half"/>
          </p:nvPr>
        </p:nvSpPr>
        <p:spPr/>
        <p:txBody>
          <a:bodyPr/>
          <a:lstStyle/>
          <a:p>
            <a:pPr lvl="0" indent="0" marL="0">
              <a:buNone/>
            </a:pPr>
            <a:r>
              <a:rPr b="1"/>
              <a:t>Today’s Goals</a:t>
            </a:r>
          </a:p>
          <a:p>
            <a:pPr lvl="0"/>
            <a:r>
              <a:rPr/>
              <a:t>Understand Copernicus data</a:t>
            </a:r>
          </a:p>
          <a:p>
            <a:pPr lvl="0"/>
            <a:r>
              <a:rPr/>
              <a:t>Explore Philippine EO ecosystem</a:t>
            </a:r>
          </a:p>
          <a:p>
            <a:pPr lvl="0"/>
            <a:r>
              <a:rPr/>
              <a:t>Learn AI/ML fundamentals</a:t>
            </a:r>
          </a:p>
          <a:p>
            <a:pPr lvl="0"/>
            <a:r>
              <a:rPr/>
              <a:t>Hands-on Python and GEE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Sentinel-1 Applications</a:t>
            </a:r>
          </a:p>
        </p:txBody>
      </p:sp>
      <p:sp>
        <p:nvSpPr>
          <p:cNvPr id="3" name="Text Placeholder 2"/>
          <p:cNvSpPr>
            <a:spLocks noGrp="1"/>
          </p:cNvSpPr>
          <p:nvPr>
            <p:ph idx="1" type="body"/>
          </p:nvPr>
        </p:nvSpPr>
        <p:spPr/>
        <p:txBody>
          <a:bodyPr/>
          <a:lstStyle/>
          <a:p>
            <a:pPr lvl="0" indent="0" marL="0">
              <a:buNone/>
            </a:pPr>
            <a:r>
              <a:rPr b="1"/>
              <a:t>Flood Mapping</a:t>
            </a:r>
          </a:p>
        </p:txBody>
      </p:sp>
      <p:pic>
        <p:nvPicPr>
          <p:cNvPr descr="images/Copernicus_Sentinel-1_flood_monitoring.jpg" id="0" name="Picture 1"/>
          <p:cNvPicPr>
            <a:picLocks noGrp="1" noChangeAspect="1"/>
          </p:cNvPicPr>
          <p:nvPr/>
        </p:nvPicPr>
        <p:blipFill>
          <a:blip r:embed="rId3"/>
          <a:stretch>
            <a:fillRect/>
          </a:stretch>
        </p:blipFill>
        <p:spPr bwMode="auto">
          <a:xfrm>
            <a:off x="584200" y="1625600"/>
            <a:ext cx="3784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Copernicus Sentinel-1 Flood Monitoring</a:t>
            </a:r>
          </a:p>
        </p:txBody>
      </p:sp>
      <p:sp>
        <p:nvSpPr>
          <p:cNvPr id="4" name="Content Placeholder 3"/>
          <p:cNvSpPr>
            <a:spLocks noGrp="1"/>
          </p:cNvSpPr>
          <p:nvPr>
            <p:ph idx="2" sz="half"/>
          </p:nvPr>
        </p:nvSpPr>
        <p:spPr/>
        <p:txBody>
          <a:bodyPr/>
          <a:lstStyle/>
          <a:p>
            <a:pPr lvl="0"/>
            <a:r>
              <a:rPr/>
              <a:t>Water appears dark in SAR</a:t>
            </a:r>
          </a:p>
          <a:p>
            <a:pPr lvl="0"/>
            <a:r>
              <a:rPr/>
              <a:t>Works through clouds</a:t>
            </a:r>
          </a:p>
          <a:p>
            <a:pPr lvl="0"/>
            <a:r>
              <a:rPr/>
              <a:t>Near real-time monitoring</a:t>
            </a:r>
          </a:p>
        </p:txBody>
      </p:sp>
      <p:sp>
        <p:nvSpPr>
          <p:cNvPr id="5" name="Text Placeholder 4"/>
          <p:cNvSpPr>
            <a:spLocks noGrp="1"/>
          </p:cNvSpPr>
          <p:nvPr>
            <p:ph idx="3" sz="quarter" type="body"/>
          </p:nvPr>
        </p:nvSpPr>
        <p:spPr/>
        <p:txBody>
          <a:bodyPr/>
          <a:lstStyle/>
          <a:p>
            <a:pPr lvl="0" indent="0" marL="0">
              <a:buNone/>
            </a:pPr>
            <a:r>
              <a:rPr b="1"/>
              <a:t>Deformation Monitoring</a:t>
            </a:r>
          </a:p>
        </p:txBody>
      </p:sp>
      <p:pic>
        <p:nvPicPr>
          <p:cNvPr descr="images/Sentinel-1C_interferogram_of_northern_Chile_pillars.jpg" id="0" name="Picture 1"/>
          <p:cNvPicPr>
            <a:picLocks noGrp="1" noChangeAspect="1"/>
          </p:cNvPicPr>
          <p:nvPr/>
        </p:nvPicPr>
        <p:blipFill>
          <a:blip r:embed="rId4"/>
          <a:stretch>
            <a:fillRect/>
          </a:stretch>
        </p:blipFill>
        <p:spPr bwMode="auto">
          <a:xfrm>
            <a:off x="5016500" y="1625600"/>
            <a:ext cx="3263900" cy="2451100"/>
          </a:xfrm>
          <a:prstGeom prst="rect">
            <a:avLst/>
          </a:prstGeom>
          <a:noFill/>
          <a:ln w="9525">
            <a:noFill/>
            <a:headEnd/>
            <a:tailEnd/>
          </a:ln>
        </p:spPr>
      </p:pic>
      <p:sp>
        <p:nvSpPr>
          <p:cNvPr id="1" name="TextBox 3"/>
          <p:cNvSpPr txBox="1"/>
          <p:nvPr/>
        </p:nvSpPr>
        <p:spPr>
          <a:xfrm>
            <a:off x="4635500" y="4076700"/>
            <a:ext cx="4038600" cy="508000"/>
          </a:xfrm>
          <a:prstGeom prst="rect">
            <a:avLst/>
          </a:prstGeom>
          <a:noFill/>
        </p:spPr>
        <p:txBody>
          <a:bodyPr/>
          <a:lstStyle/>
          <a:p>
            <a:pPr lvl="0" indent="0" marL="0" algn="ctr">
              <a:buNone/>
            </a:pPr>
            <a:r>
              <a:rPr/>
              <a:t>Sentinel-1C Interferogram of Northern Chile</a:t>
            </a:r>
          </a:p>
        </p:txBody>
      </p:sp>
      <p:sp>
        <p:nvSpPr>
          <p:cNvPr id="6" name="Content Placeholder 5"/>
          <p:cNvSpPr>
            <a:spLocks noGrp="1"/>
          </p:cNvSpPr>
          <p:nvPr>
            <p:ph idx="4" sz="quarter"/>
          </p:nvPr>
        </p:nvSpPr>
        <p:spPr/>
        <p:txBody>
          <a:bodyPr/>
          <a:lstStyle/>
          <a:p>
            <a:pPr lvl="0"/>
            <a:r>
              <a:rPr/>
              <a:t>InSAR technique</a:t>
            </a:r>
          </a:p>
          <a:p>
            <a:pPr lvl="0"/>
            <a:r>
              <a:rPr/>
              <a:t>Millimeter precision</a:t>
            </a:r>
          </a:p>
          <a:p>
            <a:pPr lvl="0"/>
            <a:r>
              <a:rPr/>
              <a:t>Volcano and earthquake monitoring</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Philippine Example: Flood Monitoring</a:t>
            </a:r>
          </a:p>
        </p:txBody>
      </p:sp>
      <p:pic>
        <p:nvPicPr>
          <p:cNvPr descr="images/sentinel1_flood_ph.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November 2020: Typhoon Ulysses</a:t>
            </a:r>
          </a:p>
          <a:p>
            <a:pPr lvl="0"/>
            <a:r>
              <a:rPr/>
              <a:t>Extensive flooding in Luzon</a:t>
            </a:r>
          </a:p>
          <a:p>
            <a:pPr lvl="0"/>
            <a:r>
              <a:rPr/>
              <a:t>Sentinel-1 detected flood extent</a:t>
            </a:r>
          </a:p>
          <a:p>
            <a:pPr lvl="0"/>
            <a:r>
              <a:rPr/>
              <a:t>Rapid mapping capability</a:t>
            </a:r>
          </a:p>
        </p:txBody>
      </p:sp>
      <p:sp>
        <p:nvSpPr>
          <p:cNvPr id="4" name="Content Placeholder 3"/>
          <p:cNvSpPr>
            <a:spLocks noGrp="1"/>
          </p:cNvSpPr>
          <p:nvPr>
            <p:ph idx="2" sz="half"/>
          </p:nvPr>
        </p:nvSpPr>
        <p:spPr/>
        <p:txBody>
          <a:bodyPr/>
          <a:lstStyle/>
          <a:p>
            <a:pPr lvl="0" indent="0" marL="0">
              <a:buNone/>
            </a:pPr>
            <a:r>
              <a:rPr b="1"/>
              <a:t>Key Benefits</a:t>
            </a:r>
          </a:p>
          <a:p>
            <a:pPr lvl="0"/>
            <a:r>
              <a:rPr/>
              <a:t>No cloud interference</a:t>
            </a:r>
          </a:p>
          <a:p>
            <a:pPr lvl="0"/>
            <a:r>
              <a:rPr/>
              <a:t>Quick response time</a:t>
            </a:r>
          </a:p>
          <a:p>
            <a:pPr lvl="0"/>
            <a:r>
              <a:rPr/>
              <a:t>Used for rapid damage assessment</a:t>
            </a:r>
          </a:p>
          <a:p>
            <a:pPr lvl="0"/>
            <a:r>
              <a:rPr/>
              <a:t>Supported emergency response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Sentinel-2: Optical Mission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Overview</a:t>
            </a:r>
          </a:p>
        </p:txBody>
      </p:sp>
      <p:sp>
        <p:nvSpPr>
          <p:cNvPr id="3" name="Text Placeholder 2"/>
          <p:cNvSpPr>
            <a:spLocks noGrp="1"/>
          </p:cNvSpPr>
          <p:nvPr>
            <p:ph idx="1" type="body"/>
          </p:nvPr>
        </p:nvSpPr>
        <p:spPr/>
        <p:txBody>
          <a:bodyPr/>
          <a:lstStyle/>
          <a:p>
            <a:pPr lvl="0" indent="0" marL="0">
              <a:buNone/>
            </a:pPr>
            <a:r>
              <a:rPr b="1"/>
              <a:t>Key Specifications:</a:t>
            </a:r>
          </a:p>
          <a:p>
            <a:pPr lvl="0"/>
            <a:r>
              <a:rPr b="1"/>
              <a:t>13 spectral bands</a:t>
            </a:r>
            <a:r>
              <a:rPr/>
              <a:t> (visible, NIR, SWIR)</a:t>
            </a:r>
          </a:p>
          <a:p>
            <a:pPr lvl="0"/>
            <a:r>
              <a:rPr b="1"/>
              <a:t>10m to 60m</a:t>
            </a:r>
            <a:r>
              <a:rPr/>
              <a:t> spatial resolution</a:t>
            </a:r>
          </a:p>
          <a:p>
            <a:pPr lvl="0"/>
            <a:r>
              <a:rPr b="1"/>
              <a:t>290 km swath</a:t>
            </a:r>
            <a:r>
              <a:rPr/>
              <a:t> width</a:t>
            </a:r>
          </a:p>
          <a:p>
            <a:pPr lvl="0"/>
            <a:r>
              <a:rPr b="1"/>
              <a:t>5-day revisit</a:t>
            </a:r>
            <a:r>
              <a:rPr/>
              <a:t> (three satellites operational 2025)</a:t>
            </a:r>
          </a:p>
          <a:p>
            <a:pPr lvl="0"/>
            <a:r>
              <a:rPr b="1"/>
              <a:t>L1C &amp; L2A</a:t>
            </a:r>
            <a:r>
              <a:rPr/>
              <a:t> processing levels</a:t>
            </a:r>
          </a:p>
        </p:txBody>
      </p:sp>
      <p:sp>
        <p:nvSpPr>
          <p:cNvPr id="5" name="Text Placeholder 4"/>
          <p:cNvSpPr>
            <a:spLocks noGrp="1"/>
          </p:cNvSpPr>
          <p:nvPr>
            <p:ph idx="3" sz="quarter" type="body"/>
          </p:nvPr>
        </p:nvSpPr>
        <p:spPr/>
        <p:txBody>
          <a:bodyPr/>
          <a:lstStyle/>
          <a:p>
            <a:pPr lvl="0" indent="0" marL="0">
              <a:buNone/>
            </a:pPr>
            <a:r>
              <a:rPr b="1"/>
              <a:t>Philippine Example: Mayon Volcano</a:t>
            </a:r>
          </a:p>
        </p:txBody>
      </p:sp>
      <p:pic>
        <p:nvPicPr>
          <p:cNvPr descr="images/sentinel2_mayon.jpg" id="0" name="Picture 1"/>
          <p:cNvPicPr>
            <a:picLocks noGrp="1" noChangeAspect="1"/>
          </p:cNvPicPr>
          <p:nvPr/>
        </p:nvPicPr>
        <p:blipFill>
          <a:blip r:embed="rId3"/>
          <a:stretch>
            <a:fillRect/>
          </a:stretch>
        </p:blipFill>
        <p:spPr bwMode="auto">
          <a:xfrm>
            <a:off x="4902200" y="1625600"/>
            <a:ext cx="3505200" cy="2959100"/>
          </a:xfrm>
          <a:prstGeom prst="rect">
            <a:avLst/>
          </a:prstGeom>
          <a:noFill/>
          <a:ln w="9525">
            <a:noFill/>
            <a:headEnd/>
            <a:tailEnd/>
          </a:ln>
        </p:spPr>
      </p:pic>
      <p:sp>
        <p:nvSpPr>
          <p:cNvPr id="6" name="Content Placeholder 5"/>
          <p:cNvSpPr>
            <a:spLocks noGrp="1"/>
          </p:cNvSpPr>
          <p:nvPr>
            <p:ph idx="4" sz="quarter"/>
          </p:nvPr>
        </p:nvSpPr>
        <p:spPr/>
        <p:txBody>
          <a:bodyPr/>
          <a:lstStyle/>
          <a:p>
            <a:pPr lvl="0" indent="0" marL="0">
              <a:buNone/>
            </a:pPr>
            <a:r>
              <a:rPr b="1"/>
              <a:t>Sentinel-2 monitoring of 2018 eruption</a:t>
            </a:r>
          </a:p>
          <a:p>
            <a:pPr lvl="0"/>
            <a:r>
              <a:rPr/>
              <a:t>False-color composite highlighting lava flows</a:t>
            </a:r>
          </a:p>
          <a:p>
            <a:pPr lvl="0"/>
            <a:r>
              <a:rPr/>
              <a:t>10m resolution captures detail</a:t>
            </a:r>
          </a:p>
          <a:p>
            <a:pPr lvl="0"/>
            <a:r>
              <a:rPr/>
              <a:t>5-day revisit enables continuous monitoring</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Spectral Bands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Red Edge Bands - Sentinel-2’s Special Capability</a:t>
            </a:r>
          </a:p>
        </p:txBody>
      </p:sp>
      <p:sp>
        <p:nvSpPr>
          <p:cNvPr id="3" name="Content Placeholder 2"/>
          <p:cNvSpPr>
            <a:spLocks noGrp="1"/>
          </p:cNvSpPr>
          <p:nvPr>
            <p:ph idx="1" sz="half"/>
          </p:nvPr>
        </p:nvSpPr>
        <p:spPr/>
        <p:txBody>
          <a:bodyPr/>
          <a:lstStyle/>
          <a:p>
            <a:pPr lvl="0" indent="0" marL="0">
              <a:buNone/>
            </a:pPr>
            <a:r>
              <a:rPr b="1"/>
              <a:t>What is Red Edge?</a:t>
            </a:r>
          </a:p>
          <a:p>
            <a:pPr lvl="0"/>
            <a:r>
              <a:rPr/>
              <a:t>Transition zone between red and NIR (700-780nm)</a:t>
            </a:r>
          </a:p>
          <a:p>
            <a:pPr lvl="0"/>
            <a:r>
              <a:rPr b="1"/>
              <a:t>Three dedicated bands (B5, B6, B7)</a:t>
            </a:r>
          </a:p>
          <a:p>
            <a:pPr lvl="0"/>
            <a:r>
              <a:rPr/>
              <a:t>Sensitive to chlorophyll content</a:t>
            </a:r>
          </a:p>
          <a:p>
            <a:pPr lvl="0"/>
            <a:r>
              <a:rPr/>
              <a:t>Unique to Sentinel-2 among free satellites</a:t>
            </a:r>
          </a:p>
          <a:p>
            <a:pPr lvl="0" indent="0" marL="0">
              <a:buNone/>
            </a:pPr>
            <a:r>
              <a:rPr b="1"/>
              <a:t>Applications:</a:t>
            </a:r>
          </a:p>
          <a:p>
            <a:pPr lvl="0"/>
            <a:r>
              <a:rPr/>
              <a:t>Early vegetation stress detection</a:t>
            </a:r>
          </a:p>
          <a:p>
            <a:pPr lvl="0"/>
            <a:r>
              <a:rPr/>
              <a:t>Crop health monitoring</a:t>
            </a:r>
          </a:p>
          <a:p>
            <a:pPr lvl="0"/>
            <a:r>
              <a:rPr/>
              <a:t>Forest disease identification</a:t>
            </a:r>
          </a:p>
          <a:p>
            <a:pPr lvl="0"/>
            <a:r>
              <a:rPr/>
              <a:t>Pre-harvest yield estimation</a:t>
            </a:r>
          </a:p>
        </p:txBody>
      </p:sp>
      <p:sp>
        <p:nvSpPr>
          <p:cNvPr id="4" name="Content Placeholder 3"/>
          <p:cNvSpPr>
            <a:spLocks noGrp="1"/>
          </p:cNvSpPr>
          <p:nvPr>
            <p:ph idx="2" sz="half"/>
          </p:nvPr>
        </p:nvSpPr>
        <p:spPr/>
        <p:txBody>
          <a:bodyPr/>
          <a:lstStyle/>
          <a:p>
            <a:pPr lvl="0" indent="0" marL="0">
              <a:buNone/>
            </a:pPr>
            <a:r>
              <a:rPr b="1"/>
              <a:t>Philippine Use Cases:</a:t>
            </a:r>
          </a:p>
          <a:p>
            <a:pPr lvl="0"/>
            <a:r>
              <a:rPr b="1"/>
              <a:t>Rice crop assessment</a:t>
            </a:r>
            <a:r>
              <a:rPr/>
              <a:t> - Monitor crop health and nitrogen status during panicle initiation in Nueva Ecija rice paddies</a:t>
            </a:r>
          </a:p>
          <a:p>
            <a:pPr lvl="0"/>
            <a:r>
              <a:rPr b="1"/>
              <a:t>Coconut disease detection</a:t>
            </a:r>
            <a:r>
              <a:rPr/>
              <a:t> - Identify stem bleeding disease and pest infestations through spectral signatures</a:t>
            </a:r>
          </a:p>
          <a:p>
            <a:pPr lvl="0"/>
            <a:r>
              <a:rPr b="1"/>
              <a:t>Mangrove health monitoring</a:t>
            </a:r>
            <a:r>
              <a:rPr/>
              <a:t> - Track vegetation stress and recovery in Palawan mangrove forests using red edge indices</a:t>
            </a:r>
          </a:p>
          <a:p>
            <a:pPr lvl="0" indent="0" marL="0">
              <a:buNone/>
            </a:pPr>
            <a:r>
              <a:rPr i="1"/>
              <a:t>Red edge bands detect stress weeks before visible bands show changes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Data Products</a:t>
            </a:r>
          </a:p>
        </p:txBody>
      </p:sp>
      <p:sp>
        <p:nvSpPr>
          <p:cNvPr id="3" name="Content Placeholder 2"/>
          <p:cNvSpPr>
            <a:spLocks noGrp="1"/>
          </p:cNvSpPr>
          <p:nvPr>
            <p:ph idx="1" sz="half"/>
          </p:nvPr>
        </p:nvSpPr>
        <p:spPr/>
        <p:txBody>
          <a:bodyPr/>
          <a:lstStyle/>
          <a:p>
            <a:pPr lvl="0" indent="0" marL="0">
              <a:buNone/>
            </a:pPr>
            <a:r>
              <a:rPr b="1"/>
              <a:t>Level-1C (L1C)</a:t>
            </a:r>
          </a:p>
          <a:p>
            <a:pPr lvl="0"/>
            <a:r>
              <a:rPr/>
              <a:t>Top-of-Atmosphere reflectance</a:t>
            </a:r>
          </a:p>
          <a:p>
            <a:pPr lvl="0"/>
            <a:r>
              <a:rPr/>
              <a:t>Radiometrically corrected</a:t>
            </a:r>
          </a:p>
          <a:p>
            <a:pPr lvl="0"/>
            <a:r>
              <a:rPr/>
              <a:t>Geometrically refined</a:t>
            </a:r>
          </a:p>
          <a:p>
            <a:pPr lvl="0"/>
            <a:r>
              <a:rPr/>
              <a:t>No atmospheric correction</a:t>
            </a:r>
          </a:p>
          <a:p>
            <a:pPr lvl="0"/>
            <a:r>
              <a:rPr b="1"/>
              <a:t>Use:</a:t>
            </a:r>
            <a:r>
              <a:rPr/>
              <a:t> If you need raw data for custom processing</a:t>
            </a:r>
          </a:p>
        </p:txBody>
      </p:sp>
      <p:sp>
        <p:nvSpPr>
          <p:cNvPr id="4" name="Content Placeholder 3"/>
          <p:cNvSpPr>
            <a:spLocks noGrp="1"/>
          </p:cNvSpPr>
          <p:nvPr>
            <p:ph idx="2" sz="half"/>
          </p:nvPr>
        </p:nvSpPr>
        <p:spPr/>
        <p:txBody>
          <a:bodyPr/>
          <a:lstStyle/>
          <a:p>
            <a:pPr lvl="0" indent="0" marL="0">
              <a:buNone/>
            </a:pPr>
            <a:r>
              <a:rPr b="1"/>
              <a:t>Level-2A (L2A)</a:t>
            </a:r>
          </a:p>
          <a:p>
            <a:pPr lvl="0"/>
            <a:r>
              <a:rPr/>
              <a:t>Bottom-of-Atmosphere (surface) reflectance</a:t>
            </a:r>
          </a:p>
          <a:p>
            <a:pPr lvl="0"/>
            <a:r>
              <a:rPr/>
              <a:t>Atmospherically corrected</a:t>
            </a:r>
          </a:p>
          <a:p>
            <a:pPr lvl="0"/>
            <a:r>
              <a:rPr b="1"/>
              <a:t>Analysis-ready</a:t>
            </a:r>
          </a:p>
          <a:p>
            <a:pPr lvl="0"/>
            <a:r>
              <a:rPr/>
              <a:t>Scene Classification Layer included</a:t>
            </a:r>
          </a:p>
          <a:p>
            <a:pPr lvl="0"/>
            <a:r>
              <a:rPr b="1"/>
              <a:t>Use:</a:t>
            </a:r>
            <a:r>
              <a:rPr/>
              <a:t> For most applications - RECOMMENDED</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Always use Level-2A when available - it’s analysis-ready!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Sentinel-2 Band Combinations</a:t>
            </a:r>
          </a:p>
        </p:txBody>
      </p:sp>
      <p:sp>
        <p:nvSpPr>
          <p:cNvPr id="3" name="Content Placeholder 2"/>
          <p:cNvSpPr>
            <a:spLocks noGrp="1"/>
          </p:cNvSpPr>
          <p:nvPr>
            <p:ph idx="1" sz="half"/>
          </p:nvPr>
        </p:nvSpPr>
        <p:spPr/>
        <p:txBody>
          <a:bodyPr/>
          <a:lstStyle/>
          <a:p>
            <a:pPr lvl="0" indent="0" marL="0">
              <a:buNone/>
            </a:pPr>
            <a:r>
              <a:rPr b="1"/>
              <a:t>True Color (Natural)</a:t>
            </a:r>
            <a:r>
              <a:rPr/>
              <a:t> - </a:t>
            </a:r>
            <a:r>
              <a:rPr b="1"/>
              <a:t>RGB:</a:t>
            </a:r>
            <a:r>
              <a:rPr/>
              <a:t> B4-B3-B2 (Red-Green-Blue) - Looks like a photograph - Good for visual inspection</a:t>
            </a:r>
          </a:p>
          <a:p>
            <a:pPr lvl="0" indent="0" marL="0">
              <a:buNone/>
            </a:pPr>
            <a:r>
              <a:rPr b="1"/>
              <a:t>False Color Infrared</a:t>
            </a:r>
            <a:r>
              <a:rPr/>
              <a:t> - </a:t>
            </a:r>
            <a:r>
              <a:rPr b="1"/>
              <a:t>RGB:</a:t>
            </a:r>
            <a:r>
              <a:rPr/>
              <a:t> B8-B4-B3 (NIR-Red-Green) - </a:t>
            </a:r>
            <a:r>
              <a:rPr b="1"/>
              <a:t>Vegetation appears RED</a:t>
            </a:r>
            <a:r>
              <a:rPr/>
              <a:t> - Classic for vegetation assessment</a:t>
            </a:r>
          </a:p>
        </p:txBody>
      </p:sp>
      <p:sp>
        <p:nvSpPr>
          <p:cNvPr id="4" name="Content Placeholder 3"/>
          <p:cNvSpPr>
            <a:spLocks noGrp="1"/>
          </p:cNvSpPr>
          <p:nvPr>
            <p:ph idx="2" sz="half"/>
          </p:nvPr>
        </p:nvSpPr>
        <p:spPr/>
        <p:txBody>
          <a:bodyPr/>
          <a:lstStyle/>
          <a:p>
            <a:pPr lvl="0" indent="0" marL="0">
              <a:buNone/>
            </a:pPr>
            <a:r>
              <a:rPr b="1"/>
              <a:t>SWIR Composite (Agriculture)</a:t>
            </a:r>
            <a:r>
              <a:rPr/>
              <a:t> - </a:t>
            </a:r>
            <a:r>
              <a:rPr b="1"/>
              <a:t>RGB:</a:t>
            </a:r>
            <a:r>
              <a:rPr/>
              <a:t> B11-B8-B2 - Highlights crop moisture - Soil moisture visible</a:t>
            </a:r>
          </a:p>
          <a:p>
            <a:pPr lvl="0" indent="0" marL="0">
              <a:buNone/>
            </a:pPr>
            <a:r>
              <a:rPr b="1"/>
              <a:t>SWIR-NIR-Red (Burn/Fire)</a:t>
            </a:r>
            <a:r>
              <a:rPr/>
              <a:t> - </a:t>
            </a:r>
            <a:r>
              <a:rPr b="1"/>
              <a:t>RGB:</a:t>
            </a:r>
            <a:r>
              <a:rPr/>
              <a:t> B12-B8-B4 - </a:t>
            </a:r>
            <a:r>
              <a:rPr b="1"/>
              <a:t>Active fires appear BRIGHT</a:t>
            </a:r>
            <a:r>
              <a:rPr/>
              <a:t> - Burn scars dark purple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EU Global Gateway Initiative</a:t>
            </a:r>
          </a:p>
        </p:txBody>
      </p:sp>
      <p:sp>
        <p:nvSpPr>
          <p:cNvPr id="3" name="Content Placeholder 2"/>
          <p:cNvSpPr>
            <a:spLocks noGrp="1"/>
          </p:cNvSpPr>
          <p:nvPr>
            <p:ph idx="1" sz="half"/>
          </p:nvPr>
        </p:nvSpPr>
        <p:spPr/>
        <p:txBody>
          <a:bodyPr/>
          <a:lstStyle/>
          <a:p>
            <a:pPr lvl="0"/>
            <a:r>
              <a:rPr/>
              <a:t>EU-Philippines space cooperation flagship</a:t>
            </a:r>
          </a:p>
          <a:p>
            <a:pPr lvl="0"/>
            <a:r>
              <a:rPr/>
              <a:t>Building strong partnerships</a:t>
            </a:r>
          </a:p>
          <a:p>
            <a:pPr lvl="0"/>
            <a:r>
              <a:rPr/>
              <a:t>Smart, clean, secure digital links</a:t>
            </a:r>
          </a:p>
          <a:p>
            <a:pPr lvl="0"/>
            <a:r>
              <a:rPr/>
              <a:t>Strengthening health, education, research systems globally</a:t>
            </a:r>
          </a:p>
        </p:txBody>
      </p:sp>
      <p:pic>
        <p:nvPicPr>
          <p:cNvPr descr="images/eu_global_gateway.svg" id="0" name="Picture 1"/>
          <p:cNvPicPr>
            <a:picLocks noGrp="1" noChangeAspect="1"/>
          </p:cNvPicPr>
          <p:nvPr/>
        </p:nvPicPr>
        <p:blipFill>
          <a:blip r:embed="rId3"/>
          <a:stretch>
            <a:fillRect/>
          </a:stretch>
        </p:blipFill>
        <p:spPr bwMode="auto">
          <a:xfrm>
            <a:off x="4648200" y="2387600"/>
            <a:ext cx="4038600" cy="10033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Sentinel-1 vs Sentinel-2</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Complementary Capabilities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247900"/>
                <a:gridCol w="2997200"/>
                <a:gridCol w="2997200"/>
              </a:tblGrid>
              <a:tr h="0">
                <a:tc>
                  <a:txBody>
                    <a:bodyPr/>
                    <a:lstStyle/>
                    <a:p>
                      <a:pPr lvl="0" indent="0" marL="0">
                        <a:buNone/>
                      </a:pPr>
                      <a:r>
                        <a:rPr b="1"/>
                        <a:t>Aspect</a:t>
                      </a:r>
                    </a:p>
                  </a:txBody>
                  <a:tcPr/>
                </a:tc>
                <a:tc>
                  <a:txBody>
                    <a:bodyPr/>
                    <a:lstStyle/>
                    <a:p>
                      <a:pPr lvl="0" indent="0" marL="0">
                        <a:buNone/>
                      </a:pPr>
                      <a:r>
                        <a:rPr b="1"/>
                        <a:t>Sentinel-1</a:t>
                      </a:r>
                    </a:p>
                  </a:txBody>
                  <a:tcPr/>
                </a:tc>
                <a:tc>
                  <a:txBody>
                    <a:bodyPr/>
                    <a:lstStyle/>
                    <a:p>
                      <a:pPr lvl="0" indent="0" marL="0">
                        <a:buNone/>
                      </a:pPr>
                      <a:r>
                        <a:rPr b="1"/>
                        <a:t>Sentinel-2</a:t>
                      </a:r>
                    </a:p>
                  </a:txBody>
                  <a:tcPr/>
                </a:tc>
              </a:tr>
              <a:tr h="0">
                <a:tc>
                  <a:txBody>
                    <a:bodyPr/>
                    <a:lstStyle/>
                    <a:p>
                      <a:pPr lvl="0" indent="0" marL="0">
                        <a:buNone/>
                      </a:pPr>
                      <a:r>
                        <a:rPr b="1"/>
                        <a:t>Sensor Type</a:t>
                      </a:r>
                    </a:p>
                  </a:txBody>
                </a:tc>
                <a:tc>
                  <a:txBody>
                    <a:bodyPr/>
                    <a:lstStyle/>
                    <a:p>
                      <a:pPr lvl="0" indent="0" marL="0">
                        <a:buNone/>
                      </a:pPr>
                      <a:r>
                        <a:rPr/>
                        <a:t>Radar (SAR)</a:t>
                      </a:r>
                    </a:p>
                  </a:txBody>
                </a:tc>
                <a:tc>
                  <a:txBody>
                    <a:bodyPr/>
                    <a:lstStyle/>
                    <a:p>
                      <a:pPr lvl="0" indent="0" marL="0">
                        <a:buNone/>
                      </a:pPr>
                      <a:r>
                        <a:rPr/>
                        <a:t>Optical (MSI)</a:t>
                      </a:r>
                    </a:p>
                  </a:txBody>
                </a:tc>
              </a:tr>
              <a:tr h="0">
                <a:tc>
                  <a:txBody>
                    <a:bodyPr/>
                    <a:lstStyle/>
                    <a:p>
                      <a:pPr lvl="0" indent="0" marL="0">
                        <a:buNone/>
                      </a:pPr>
                      <a:r>
                        <a:rPr b="1"/>
                        <a:t>Weather</a:t>
                      </a:r>
                    </a:p>
                  </a:txBody>
                </a:tc>
                <a:tc>
                  <a:txBody>
                    <a:bodyPr/>
                    <a:lstStyle/>
                    <a:p>
                      <a:pPr lvl="0" indent="0" marL="0">
                        <a:buNone/>
                      </a:pPr>
                      <a:r>
                        <a:rPr/>
                        <a:t>All-weather</a:t>
                      </a:r>
                    </a:p>
                  </a:txBody>
                </a:tc>
                <a:tc>
                  <a:txBody>
                    <a:bodyPr/>
                    <a:lstStyle/>
                    <a:p>
                      <a:pPr lvl="0" indent="0" marL="0">
                        <a:buNone/>
                      </a:pPr>
                      <a:r>
                        <a:rPr/>
                        <a:t>Cloud-affected</a:t>
                      </a:r>
                    </a:p>
                  </a:txBody>
                </a:tc>
              </a:tr>
              <a:tr h="0">
                <a:tc>
                  <a:txBody>
                    <a:bodyPr/>
                    <a:lstStyle/>
                    <a:p>
                      <a:pPr lvl="0" indent="0" marL="0">
                        <a:buNone/>
                      </a:pPr>
                      <a:r>
                        <a:rPr b="1"/>
                        <a:t>Time</a:t>
                      </a:r>
                    </a:p>
                  </a:txBody>
                </a:tc>
                <a:tc>
                  <a:txBody>
                    <a:bodyPr/>
                    <a:lstStyle/>
                    <a:p>
                      <a:pPr lvl="0" indent="0" marL="0">
                        <a:buNone/>
                      </a:pPr>
                      <a:r>
                        <a:rPr/>
                        <a:t>Day &amp; night</a:t>
                      </a:r>
                    </a:p>
                  </a:txBody>
                </a:tc>
                <a:tc>
                  <a:txBody>
                    <a:bodyPr/>
                    <a:lstStyle/>
                    <a:p>
                      <a:pPr lvl="0" indent="0" marL="0">
                        <a:buNone/>
                      </a:pPr>
                      <a:r>
                        <a:rPr/>
                        <a:t>Daytime only</a:t>
                      </a:r>
                    </a:p>
                  </a:txBody>
                </a:tc>
              </a:tr>
              <a:tr h="0">
                <a:tc>
                  <a:txBody>
                    <a:bodyPr/>
                    <a:lstStyle/>
                    <a:p>
                      <a:pPr lvl="0" indent="0" marL="0">
                        <a:buNone/>
                      </a:pPr>
                      <a:r>
                        <a:rPr b="1"/>
                        <a:t>Resolution</a:t>
                      </a:r>
                    </a:p>
                  </a:txBody>
                </a:tc>
                <a:tc>
                  <a:txBody>
                    <a:bodyPr/>
                    <a:lstStyle/>
                    <a:p>
                      <a:pPr lvl="0" indent="0" marL="0">
                        <a:buNone/>
                      </a:pPr>
                      <a:r>
                        <a:rPr/>
                        <a:t>5m × 20m</a:t>
                      </a:r>
                    </a:p>
                  </a:txBody>
                </a:tc>
                <a:tc>
                  <a:txBody>
                    <a:bodyPr/>
                    <a:lstStyle/>
                    <a:p>
                      <a:pPr lvl="0" indent="0" marL="0">
                        <a:buNone/>
                      </a:pPr>
                      <a:r>
                        <a:rPr/>
                        <a:t>10m / 20m / 60m</a:t>
                      </a:r>
                    </a:p>
                  </a:txBody>
                </a:tc>
              </a:tr>
              <a:tr h="0">
                <a:tc>
                  <a:txBody>
                    <a:bodyPr/>
                    <a:lstStyle/>
                    <a:p>
                      <a:pPr lvl="0" indent="0" marL="0">
                        <a:buNone/>
                      </a:pPr>
                      <a:r>
                        <a:rPr b="1"/>
                        <a:t>Revisit</a:t>
                      </a:r>
                    </a:p>
                  </a:txBody>
                </a:tc>
                <a:tc>
                  <a:txBody>
                    <a:bodyPr/>
                    <a:lstStyle/>
                    <a:p>
                      <a:pPr lvl="0" indent="0" marL="0">
                        <a:buNone/>
                      </a:pPr>
                      <a:r>
                        <a:rPr/>
                        <a:t>6-12 days</a:t>
                      </a:r>
                    </a:p>
                  </a:txBody>
                </a:tc>
                <a:tc>
                  <a:txBody>
                    <a:bodyPr/>
                    <a:lstStyle/>
                    <a:p>
                      <a:pPr lvl="0" indent="0" marL="0">
                        <a:buNone/>
                      </a:pPr>
                      <a:r>
                        <a:rPr/>
                        <a:t>5 days</a:t>
                      </a:r>
                    </a:p>
                  </a:txBody>
                </a:tc>
              </a:tr>
              <a:tr h="0">
                <a:tc>
                  <a:txBody>
                    <a:bodyPr/>
                    <a:lstStyle/>
                    <a:p>
                      <a:pPr lvl="0" indent="0" marL="0">
                        <a:buNone/>
                      </a:pPr>
                      <a:r>
                        <a:rPr b="1"/>
                        <a:t>Bands</a:t>
                      </a:r>
                    </a:p>
                  </a:txBody>
                </a:tc>
                <a:tc>
                  <a:txBody>
                    <a:bodyPr/>
                    <a:lstStyle/>
                    <a:p>
                      <a:pPr lvl="0" indent="0" marL="0">
                        <a:buNone/>
                      </a:pPr>
                      <a:r>
                        <a:rPr/>
                        <a:t>Polarizations (2)</a:t>
                      </a:r>
                    </a:p>
                  </a:txBody>
                </a:tc>
                <a:tc>
                  <a:txBody>
                    <a:bodyPr/>
                    <a:lstStyle/>
                    <a:p>
                      <a:pPr lvl="0" indent="0" marL="0">
                        <a:buNone/>
                      </a:pPr>
                      <a:r>
                        <a:rPr/>
                        <a:t>Spectral bands (13)</a:t>
                      </a:r>
                    </a:p>
                  </a:txBody>
                </a:tc>
              </a:tr>
              <a:tr h="0">
                <a:tc>
                  <a:txBody>
                    <a:bodyPr/>
                    <a:lstStyle/>
                    <a:p>
                      <a:pPr lvl="0" indent="0" marL="0">
                        <a:buNone/>
                      </a:pPr>
                      <a:r>
                        <a:rPr b="1"/>
                        <a:t>Best For</a:t>
                      </a:r>
                    </a:p>
                  </a:txBody>
                </a:tc>
                <a:tc>
                  <a:txBody>
                    <a:bodyPr/>
                    <a:lstStyle/>
                    <a:p>
                      <a:pPr lvl="0" indent="0" marL="0">
                        <a:buNone/>
                      </a:pPr>
                      <a:r>
                        <a:rPr/>
                        <a:t>Water, structure, moisture</a:t>
                      </a:r>
                    </a:p>
                  </a:txBody>
                </a:tc>
                <a:tc>
                  <a:txBody>
                    <a:bodyPr/>
                    <a:lstStyle/>
                    <a:p>
                      <a:pPr lvl="0" indent="0" marL="0">
                        <a:buNone/>
                      </a:pPr>
                      <a:r>
                        <a:rPr/>
                        <a:t>Vegetation, land cover, color</a:t>
                      </a:r>
                    </a:p>
                  </a:txBody>
                </a:tc>
              </a:tr>
            </a:tbl>
          </a:graphicData>
        </a:graphic>
      </p:graphicFrame>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S1 Flood Mapping Tip</a:t>
            </a:r>
          </a:p>
          <a:p>
            <a:pPr lvl="0" indent="0" marL="1270000">
              <a:buNone/>
            </a:pPr>
            <a:r>
              <a:rPr sz="2000" b="1"/>
              <a:t>VV polarization shows dark water</a:t>
            </a:r>
            <a:r>
              <a:rPr sz="2000"/>
              <a:t> (low backscatter from smooth surfaces)</a:t>
            </a:r>
          </a:p>
          <a:p>
            <a:pPr lvl="0" indent="0" marL="1270000">
              <a:buNone/>
            </a:pPr>
            <a:r>
              <a:rPr sz="2000" b="1"/>
              <a:t>Best practice:</a:t>
            </a:r>
            <a:r>
              <a:rPr sz="2000"/>
              <a:t> Compare </a:t>
            </a:r>
            <a:r>
              <a:rPr sz="2000" b="1"/>
              <a:t>pre-event vs post-event</a:t>
            </a:r>
            <a:r>
              <a:rPr sz="2000"/>
              <a:t> delta for reliability</a:t>
            </a:r>
          </a:p>
          <a:p>
            <a:pPr lvl="0" indent="0" marL="1270000">
              <a:buNone/>
            </a:pPr>
            <a:r>
              <a:rPr sz="2000" b="1"/>
              <a:t>Synergy:</a:t>
            </a:r>
            <a:r>
              <a:rPr sz="2000"/>
              <a:t> Pair S1 (flood extent through clouds) with S2 (vegetation damage when clear) for complete impact assessment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Synergistic Use Cases</a:t>
            </a:r>
          </a:p>
        </p:txBody>
      </p:sp>
      <p:sp>
        <p:nvSpPr>
          <p:cNvPr id="3" name="Content Placeholder 2"/>
          <p:cNvSpPr>
            <a:spLocks noGrp="1"/>
          </p:cNvSpPr>
          <p:nvPr>
            <p:ph idx="1" sz="half"/>
          </p:nvPr>
        </p:nvSpPr>
        <p:spPr/>
        <p:txBody>
          <a:bodyPr/>
          <a:lstStyle/>
          <a:p>
            <a:pPr lvl="0" indent="0" marL="0">
              <a:buNone/>
            </a:pPr>
            <a:r>
              <a:rPr b="1"/>
              <a:t>Flood Mapping</a:t>
            </a:r>
          </a:p>
          <a:p>
            <a:pPr lvl="0"/>
            <a:r>
              <a:rPr b="1"/>
              <a:t>S1:</a:t>
            </a:r>
            <a:r>
              <a:rPr/>
              <a:t> Detect water extent (through clouds)</a:t>
            </a:r>
          </a:p>
          <a:p>
            <a:pPr lvl="0"/>
            <a:r>
              <a:rPr b="1"/>
              <a:t>S2:</a:t>
            </a:r>
            <a:r>
              <a:rPr/>
              <a:t> Assess damage to vegetation/crops (when clear)</a:t>
            </a:r>
          </a:p>
          <a:p>
            <a:pPr lvl="0"/>
            <a:r>
              <a:rPr b="1"/>
              <a:t>Combined:</a:t>
            </a:r>
            <a:r>
              <a:rPr/>
              <a:t> Complete flood impact assessment</a:t>
            </a:r>
          </a:p>
        </p:txBody>
      </p:sp>
      <p:sp>
        <p:nvSpPr>
          <p:cNvPr id="4" name="Content Placeholder 3"/>
          <p:cNvSpPr>
            <a:spLocks noGrp="1"/>
          </p:cNvSpPr>
          <p:nvPr>
            <p:ph idx="2" sz="half"/>
          </p:nvPr>
        </p:nvSpPr>
        <p:spPr/>
        <p:txBody>
          <a:bodyPr/>
          <a:lstStyle/>
          <a:p>
            <a:pPr lvl="0" indent="0" marL="0">
              <a:buNone/>
            </a:pPr>
            <a:r>
              <a:rPr b="1"/>
              <a:t>Forest Monitoring</a:t>
            </a:r>
          </a:p>
          <a:p>
            <a:pPr lvl="0"/>
            <a:r>
              <a:rPr b="1"/>
              <a:t>S1:</a:t>
            </a:r>
            <a:r>
              <a:rPr/>
              <a:t> Detect structural changes, biomass</a:t>
            </a:r>
          </a:p>
          <a:p>
            <a:pPr lvl="0"/>
            <a:r>
              <a:rPr b="1"/>
              <a:t>S2:</a:t>
            </a:r>
            <a:r>
              <a:rPr/>
              <a:t> Identify tree species, health</a:t>
            </a:r>
          </a:p>
          <a:p>
            <a:pPr lvl="0"/>
            <a:r>
              <a:rPr b="1"/>
              <a:t>Combined:</a:t>
            </a:r>
            <a:r>
              <a:rPr/>
              <a:t> Comprehensive forest mapping</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1_s2_synergy.jpg" id="0" name="Picture 1"/>
          <p:cNvPicPr>
            <a:picLocks noGrp="1" noChangeAspect="1"/>
          </p:cNvPicPr>
          <p:nvPr/>
        </p:nvPicPr>
        <p:blipFill>
          <a:blip r:embed="rId3"/>
          <a:stretch>
            <a:fillRect/>
          </a:stretch>
        </p:blipFill>
        <p:spPr bwMode="auto">
          <a:xfrm>
            <a:off x="2032000" y="1193800"/>
            <a:ext cx="50800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5-Minute Break</a:t>
            </a:r>
          </a:p>
        </p:txBody>
      </p:sp>
      <p:sp>
        <p:nvSpPr>
          <p:cNvPr id="3" name="Content Placeholder 2"/>
          <p:cNvSpPr>
            <a:spLocks noGrp="1"/>
          </p:cNvSpPr>
          <p:nvPr>
            <p:ph idx="1"/>
          </p:nvPr>
        </p:nvSpPr>
        <p:spPr/>
        <p:txBody>
          <a:bodyPr/>
          <a:lstStyle/>
          <a:p>
            <a:pPr lvl="0" indent="0" marL="0">
              <a:buNone/>
            </a:pPr>
            <a:r>
              <a:rPr b="1"/>
              <a:t>Stretch Break</a:t>
            </a:r>
          </a:p>
          <a:p>
            <a:pPr lvl="0" indent="0" marL="0">
              <a:buNone/>
            </a:pPr>
            <a:r>
              <a:rPr/>
              <a:t>Stand up • Grab water • Back in 5 minutes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Data Access Methods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Platform Choices for This Training</a:t>
            </a:r>
          </a:p>
        </p:txBody>
      </p:sp>
      <p:sp>
        <p:nvSpPr>
          <p:cNvPr id="4" name="Text Placeholder 3"/>
          <p:cNvSpPr>
            <a:spLocks noGrp="1"/>
          </p:cNvSpPr>
          <p:nvPr>
            <p:ph idx="2" sz="half" type="body"/>
          </p:nvPr>
        </p:nvSpPr>
        <p:spPr/>
        <p:txBody>
          <a:bodyPr/>
          <a:lstStyle/>
          <a:p>
            <a:pPr lvl="0" indent="0" marL="1270000">
              <a:buNone/>
            </a:pPr>
            <a:r>
              <a:rPr sz="2000" b="1"/>
              <a:t>Which Platform for Which Task?</a:t>
            </a:r>
          </a:p>
          <a:p>
            <a:pPr lvl="0" indent="0" marL="1270000">
              <a:buNone/>
            </a:pPr>
            <a:r>
              <a:rPr sz="2000"/>
              <a:t>Understanding where to work is crucial - don’t try to train deep models on GEE or download 100GB in Colab!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41400"/>
                <a:gridCol w="1358900"/>
                <a:gridCol w="939800"/>
                <a:gridCol w="1765300"/>
              </a:tblGrid>
              <a:tr h="0">
                <a:tc>
                  <a:txBody>
                    <a:bodyPr/>
                    <a:lstStyle/>
                    <a:p>
                      <a:pPr lvl="0" indent="0" marL="0">
                        <a:buNone/>
                      </a:pPr>
                      <a:r>
                        <a:rPr b="1"/>
                        <a:t>Task</a:t>
                      </a:r>
                    </a:p>
                  </a:txBody>
                  <a:tcPr/>
                </a:tc>
                <a:tc>
                  <a:txBody>
                    <a:bodyPr/>
                    <a:lstStyle/>
                    <a:p>
                      <a:pPr lvl="0" indent="0" marL="0">
                        <a:buNone/>
                      </a:pPr>
                      <a:r>
                        <a:rPr b="1"/>
                        <a:t>Platform</a:t>
                      </a:r>
                    </a:p>
                  </a:txBody>
                  <a:tcPr/>
                </a:tc>
                <a:tc>
                  <a:txBody>
                    <a:bodyPr/>
                    <a:lstStyle/>
                    <a:p>
                      <a:pPr lvl="0" indent="0" marL="0">
                        <a:buNone/>
                      </a:pPr>
                      <a:r>
                        <a:rPr b="1"/>
                        <a:t>Why</a:t>
                      </a:r>
                    </a:p>
                  </a:txBody>
                  <a:tcPr/>
                </a:tc>
                <a:tc>
                  <a:txBody>
                    <a:bodyPr/>
                    <a:lstStyle/>
                    <a:p>
                      <a:pPr lvl="0" indent="0" marL="0">
                        <a:buNone/>
                      </a:pPr>
                      <a:r>
                        <a:rPr b="1"/>
                        <a:t>Limitations</a:t>
                      </a:r>
                    </a:p>
                  </a:txBody>
                  <a:tcPr/>
                </a:tc>
              </a:tr>
              <a:tr h="0">
                <a:tc>
                  <a:txBody>
                    <a:bodyPr/>
                    <a:lstStyle/>
                    <a:p>
                      <a:pPr lvl="0" indent="0" marL="0">
                        <a:buNone/>
                      </a:pPr>
                      <a:r>
                        <a:rPr b="1"/>
                        <a:t>Data Prep &amp; Exploration</a:t>
                      </a:r>
                    </a:p>
                  </a:txBody>
                </a:tc>
                <a:tc>
                  <a:txBody>
                    <a:bodyPr/>
                    <a:lstStyle/>
                    <a:p>
                      <a:pPr lvl="0" indent="0" marL="0">
                        <a:buNone/>
                      </a:pPr>
                      <a:r>
                        <a:rPr b="1"/>
                        <a:t>Google Earth Engine</a:t>
                      </a:r>
                    </a:p>
                  </a:txBody>
                </a:tc>
                <a:tc>
                  <a:txBody>
                    <a:bodyPr/>
                    <a:lstStyle/>
                    <a:p>
                      <a:pPr lvl="0" indent="0" marL="0">
                        <a:buNone/>
                      </a:pPr>
                      <a:r>
                        <a:rPr/>
                        <a:t>Petabyte catalog, no download, cloud composites</a:t>
                      </a:r>
                    </a:p>
                  </a:txBody>
                </a:tc>
                <a:tc>
                  <a:txBody>
                    <a:bodyPr/>
                    <a:lstStyle/>
                    <a:p>
                      <a:pPr lvl="0" indent="0" marL="0">
                        <a:buNone/>
                      </a:pPr>
                      <a:r>
                        <a:rPr/>
                        <a:t>Export limit 32 MB (tile large areas), no deep learning training</a:t>
                      </a:r>
                    </a:p>
                  </a:txBody>
                </a:tc>
              </a:tr>
              <a:tr h="0">
                <a:tc>
                  <a:txBody>
                    <a:bodyPr/>
                    <a:lstStyle/>
                    <a:p>
                      <a:pPr lvl="0" indent="0" marL="0">
                        <a:buNone/>
                      </a:pPr>
                      <a:r>
                        <a:rPr b="1"/>
                        <a:t>ML Training (RF, shallow)</a:t>
                      </a:r>
                    </a:p>
                  </a:txBody>
                </a:tc>
                <a:tc>
                  <a:txBody>
                    <a:bodyPr/>
                    <a:lstStyle/>
                    <a:p>
                      <a:pPr lvl="0" indent="0" marL="0">
                        <a:buNone/>
                      </a:pPr>
                      <a:r>
                        <a:rPr b="1"/>
                        <a:t>GEE or Colab</a:t>
                      </a:r>
                    </a:p>
                  </a:txBody>
                </a:tc>
                <a:tc>
                  <a:txBody>
                    <a:bodyPr/>
                    <a:lstStyle/>
                    <a:p>
                      <a:pPr lvl="0" indent="0" marL="0">
                        <a:buNone/>
                      </a:pPr>
                      <a:r>
                        <a:rPr/>
                        <a:t>RF works in GEE; small data in Colab</a:t>
                      </a:r>
                    </a:p>
                  </a:txBody>
                </a:tc>
                <a:tc>
                  <a:txBody>
                    <a:bodyPr/>
                    <a:lstStyle/>
                    <a:p>
                      <a:pPr lvl="0" indent="0" marL="0">
                        <a:buNone/>
                      </a:pPr>
                      <a:r>
                        <a:rPr/>
                        <a:t>GEE memory limits; Colab free tier quotas</a:t>
                      </a:r>
                    </a:p>
                  </a:txBody>
                </a:tc>
              </a:tr>
              <a:tr h="0">
                <a:tc>
                  <a:txBody>
                    <a:bodyPr/>
                    <a:lstStyle/>
                    <a:p>
                      <a:pPr lvl="0" indent="0" marL="0">
                        <a:buNone/>
                      </a:pPr>
                      <a:r>
                        <a:rPr b="1"/>
                        <a:t>Deep Learning (CNN, U-Net)</a:t>
                      </a:r>
                    </a:p>
                  </a:txBody>
                </a:tc>
                <a:tc>
                  <a:txBody>
                    <a:bodyPr/>
                    <a:lstStyle/>
                    <a:p>
                      <a:pPr lvl="0" indent="0" marL="0">
                        <a:buNone/>
                      </a:pPr>
                      <a:r>
                        <a:rPr b="1"/>
                        <a:t>Local GPU / Colab Pro</a:t>
                      </a:r>
                    </a:p>
                  </a:txBody>
                </a:tc>
                <a:tc>
                  <a:txBody>
                    <a:bodyPr/>
                    <a:lstStyle/>
                    <a:p>
                      <a:pPr lvl="0" indent="0" marL="0">
                        <a:buNone/>
                      </a:pPr>
                      <a:r>
                        <a:rPr/>
                        <a:t>Requires PyTorch/TensorFlow</a:t>
                      </a:r>
                    </a:p>
                  </a:txBody>
                </a:tc>
                <a:tc>
                  <a:txBody>
                    <a:bodyPr/>
                    <a:lstStyle/>
                    <a:p>
                      <a:pPr lvl="0" indent="0" marL="0">
                        <a:buNone/>
                      </a:pPr>
                      <a:r>
                        <a:rPr/>
                        <a:t>Colab free = limited GPU time; large models need local resources</a:t>
                      </a:r>
                    </a:p>
                  </a:txBody>
                </a:tc>
              </a:tr>
              <a:tr h="0">
                <a:tc>
                  <a:txBody>
                    <a:bodyPr/>
                    <a:lstStyle/>
                    <a:p>
                      <a:pPr lvl="0" indent="0" marL="0">
                        <a:buNone/>
                      </a:pPr>
                      <a:r>
                        <a:rPr b="1"/>
                        <a:t>Large-Scale Processing</a:t>
                      </a:r>
                    </a:p>
                  </a:txBody>
                </a:tc>
                <a:tc>
                  <a:txBody>
                    <a:bodyPr/>
                    <a:lstStyle/>
                    <a:p>
                      <a:pPr lvl="0" indent="0" marL="0">
                        <a:buNone/>
                      </a:pPr>
                      <a:r>
                        <a:rPr b="1"/>
                        <a:t>CoPhil Mirror Site / COARE</a:t>
                      </a:r>
                    </a:p>
                  </a:txBody>
                </a:tc>
                <a:tc>
                  <a:txBody>
                    <a:bodyPr/>
                    <a:lstStyle/>
                    <a:p>
                      <a:pPr lvl="0" indent="0" marL="0">
                        <a:buNone/>
                      </a:pPr>
                      <a:r>
                        <a:rPr/>
                        <a:t>400TB local data, HPC resources</a:t>
                      </a:r>
                    </a:p>
                  </a:txBody>
                </a:tc>
                <a:tc>
                  <a:txBody>
                    <a:bodyPr/>
                    <a:lstStyle/>
                    <a:p>
                      <a:pPr lvl="0" indent="0" marL="0">
                        <a:buNone/>
                      </a:pPr>
                      <a:r>
                        <a:rPr/>
                        <a:t>Requires account; learning curve for APIs</a:t>
                      </a:r>
                    </a:p>
                  </a:txBody>
                </a:tc>
              </a:tr>
              <a:tr h="0">
                <a:tc>
                  <a:txBody>
                    <a:bodyPr/>
                    <a:lstStyle/>
                    <a:p>
                      <a:pPr lvl="0" indent="0" marL="0">
                        <a:buNone/>
                      </a:pPr>
                      <a:r>
                        <a:rPr b="1"/>
                        <a:t>Quick Viz &amp; Download</a:t>
                      </a:r>
                    </a:p>
                  </a:txBody>
                </a:tc>
                <a:tc>
                  <a:txBody>
                    <a:bodyPr/>
                    <a:lstStyle/>
                    <a:p>
                      <a:pPr lvl="0" indent="0" marL="0">
                        <a:buNone/>
                      </a:pPr>
                      <a:r>
                        <a:rPr b="1"/>
                        <a:t>Copernicus Browser</a:t>
                      </a:r>
                    </a:p>
                  </a:txBody>
                </a:tc>
                <a:tc>
                  <a:txBody>
                    <a:bodyPr/>
                    <a:lstStyle/>
                    <a:p>
                      <a:pPr lvl="0" indent="0" marL="0">
                        <a:buNone/>
                      </a:pPr>
                      <a:r>
                        <a:rPr/>
                        <a:t>Interactive, fast previews</a:t>
                      </a:r>
                    </a:p>
                  </a:txBody>
                </a:tc>
                <a:tc>
                  <a:txBody>
                    <a:bodyPr/>
                    <a:lstStyle/>
                    <a:p>
                      <a:pPr lvl="0" indent="0" marL="0">
                        <a:buNone/>
                      </a:pPr>
                      <a:r>
                        <a:rPr/>
                        <a:t>Manual selection; bulk downloads tedious</a:t>
                      </a:r>
                    </a:p>
                  </a:txBody>
                </a:tc>
              </a:tr>
            </a:tbl>
          </a:graphicData>
        </a:graphic>
      </p:graphicFrame>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Quotas/Pitfalls to know:</a:t>
            </a:r>
            <a:r>
              <a:rPr/>
              <a:t> - GEE: Memory errors with large computations (tile exports!) - Colab Free: GPU disconnects after inactivity; limited sessions/day - </a:t>
            </a:r>
            <a:r>
              <a:rPr b="1"/>
              <a:t>CoPhil/Digital Space Campus</a:t>
            </a:r>
            <a:r>
              <a:rPr/>
              <a:t>: Hosts this training’s materials + local data access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Copernicus Data Space Ecosystem (2025)</a:t>
            </a:r>
          </a:p>
        </p:txBody>
      </p:sp>
      <p:pic>
        <p:nvPicPr>
          <p:cNvPr descr="images/dataspace_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CoPhil Programme Overview</a:t>
            </a:r>
          </a:p>
        </p:txBody>
      </p:sp>
      <p:sp>
        <p:nvSpPr>
          <p:cNvPr id="3" name="Content Placeholder 2"/>
          <p:cNvSpPr>
            <a:spLocks noGrp="1"/>
          </p:cNvSpPr>
          <p:nvPr>
            <p:ph idx="1" sz="half"/>
          </p:nvPr>
        </p:nvSpPr>
        <p:spPr/>
        <p:txBody>
          <a:bodyPr/>
          <a:lstStyle/>
          <a:p>
            <a:pPr lvl="0" indent="0" marL="0">
              <a:buNone/>
            </a:pPr>
            <a:r>
              <a:rPr b="1"/>
              <a:t>Mission</a:t>
            </a:r>
          </a:p>
          <a:p>
            <a:pPr lvl="0" indent="0" marL="0">
              <a:buNone/>
            </a:pPr>
            <a:r>
              <a:rPr/>
              <a:t>Support Philippine Space Agency (PhilSA) and DOST to improve use of Earth Observation data for:</a:t>
            </a:r>
          </a:p>
          <a:p>
            <a:pPr lvl="0"/>
            <a:r>
              <a:rPr/>
              <a:t>Disaster Risk Reduction (DRR)</a:t>
            </a:r>
          </a:p>
          <a:p>
            <a:pPr lvl="0"/>
            <a:r>
              <a:rPr/>
              <a:t>Climate Change Adaptation (CCA)</a:t>
            </a:r>
          </a:p>
          <a:p>
            <a:pPr lvl="0"/>
            <a:r>
              <a:rPr/>
              <a:t>Natural Resource Management (NRM)</a:t>
            </a:r>
          </a:p>
        </p:txBody>
      </p:sp>
      <p:sp>
        <p:nvSpPr>
          <p:cNvPr id="4" name="Content Placeholder 3"/>
          <p:cNvSpPr>
            <a:spLocks noGrp="1"/>
          </p:cNvSpPr>
          <p:nvPr>
            <p:ph idx="2" sz="half"/>
          </p:nvPr>
        </p:nvSpPr>
        <p:spPr/>
        <p:txBody>
          <a:bodyPr/>
          <a:lstStyle/>
          <a:p>
            <a:pPr lvl="0" indent="0" marL="0">
              <a:buNone/>
            </a:pPr>
            <a:r>
              <a:rPr b="1"/>
              <a:t>Key Outputs</a:t>
            </a:r>
          </a:p>
          <a:p>
            <a:pPr lvl="0"/>
            <a:r>
              <a:rPr/>
              <a:t>Copernicus Mirror Site</a:t>
            </a:r>
          </a:p>
          <a:p>
            <a:pPr lvl="0"/>
            <a:r>
              <a:rPr/>
              <a:t>Digital Space Campus</a:t>
            </a:r>
          </a:p>
          <a:p>
            <a:pPr lvl="0"/>
            <a:r>
              <a:rPr/>
              <a:t>Capacity building</a:t>
            </a:r>
          </a:p>
          <a:p>
            <a:pPr lvl="0"/>
            <a:r>
              <a:rPr/>
              <a:t>Pilot services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New Platform (2023+)</a:t>
            </a:r>
          </a:p>
          <a:p>
            <a:pPr lvl="0"/>
            <a:r>
              <a:rPr/>
              <a:t>Replaced SciHub</a:t>
            </a:r>
          </a:p>
          <a:p>
            <a:pPr lvl="0"/>
            <a:r>
              <a:rPr/>
              <a:t>Modern interface</a:t>
            </a:r>
          </a:p>
          <a:p>
            <a:pPr lvl="0"/>
            <a:r>
              <a:rPr/>
              <a:t>API access</a:t>
            </a:r>
          </a:p>
          <a:p>
            <a:pPr lvl="0"/>
            <a:r>
              <a:rPr/>
              <a:t>Free registration</a:t>
            </a:r>
          </a:p>
        </p:txBody>
      </p:sp>
      <p:sp>
        <p:nvSpPr>
          <p:cNvPr id="4" name="Content Placeholder 3"/>
          <p:cNvSpPr>
            <a:spLocks noGrp="1"/>
          </p:cNvSpPr>
          <p:nvPr>
            <p:ph idx="2" sz="half"/>
          </p:nvPr>
        </p:nvSpPr>
        <p:spPr/>
        <p:txBody>
          <a:bodyPr/>
          <a:lstStyle/>
          <a:p>
            <a:pPr lvl="0" indent="0" marL="0">
              <a:buNone/>
            </a:pPr>
            <a:r>
              <a:rPr b="1"/>
              <a:t>Features</a:t>
            </a:r>
          </a:p>
          <a:p>
            <a:pPr lvl="0"/>
            <a:r>
              <a:rPr/>
              <a:t>Search by location/date</a:t>
            </a:r>
          </a:p>
          <a:p>
            <a:pPr lvl="0"/>
            <a:r>
              <a:rPr/>
              <a:t>Preview before download</a:t>
            </a:r>
          </a:p>
          <a:p>
            <a:pPr lvl="0"/>
            <a:r>
              <a:rPr/>
              <a:t>Direct download</a:t>
            </a:r>
          </a:p>
          <a:p>
            <a:pPr lvl="0"/>
            <a:r>
              <a:rPr/>
              <a:t>Bulk processing</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URL:</a:t>
            </a:r>
            <a:r>
              <a:rPr/>
              <a:t> </a:t>
            </a:r>
            <a:r>
              <a:rPr>
                <a:hlinkClick r:id="rId3"/>
              </a:rPr>
              <a:t>https://dataspace.copernicus.eu</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SentiBoard Dashboard (October 2025)</a:t>
            </a:r>
          </a:p>
        </p:txBody>
      </p:sp>
      <p:pic>
        <p:nvPicPr>
          <p:cNvPr descr="images/sentiboard.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Real-time mission status</a:t>
            </a:r>
          </a:p>
          <a:p>
            <a:pPr lvl="0"/>
            <a:r>
              <a:rPr/>
              <a:t>Data availability insights</a:t>
            </a:r>
          </a:p>
          <a:p>
            <a:pPr lvl="0"/>
            <a:r>
              <a:rPr/>
              <a:t>Acquisition plans</a:t>
            </a:r>
          </a:p>
          <a:p>
            <a:pPr lvl="0"/>
            <a:r>
              <a:rPr/>
              <a:t>Quality metrics</a:t>
            </a:r>
          </a:p>
          <a:p>
            <a:pPr lvl="0"/>
            <a:r>
              <a:rPr/>
              <a:t>Interactive dashboard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Google Earth Engine</a:t>
            </a:r>
          </a:p>
        </p:txBody>
      </p:sp>
      <p:sp>
        <p:nvSpPr>
          <p:cNvPr id="3" name="Content Placeholder 2"/>
          <p:cNvSpPr>
            <a:spLocks noGrp="1"/>
          </p:cNvSpPr>
          <p:nvPr>
            <p:ph idx="1" sz="half"/>
          </p:nvPr>
        </p:nvSpPr>
        <p:spPr/>
        <p:txBody>
          <a:bodyPr/>
          <a:lstStyle/>
          <a:p>
            <a:pPr lvl="0" indent="0" marL="0">
              <a:buNone/>
            </a:pPr>
            <a:r>
              <a:rPr b="1"/>
              <a:t>Planetary-Scale Platform</a:t>
            </a:r>
          </a:p>
          <a:p>
            <a:pPr lvl="0"/>
            <a:r>
              <a:rPr/>
              <a:t>Petabyte-scale data catalog</a:t>
            </a:r>
          </a:p>
          <a:p>
            <a:pPr lvl="0"/>
            <a:r>
              <a:rPr/>
              <a:t>All Sentinel-1 &amp; Sentinel-2 data</a:t>
            </a:r>
          </a:p>
          <a:p>
            <a:pPr lvl="0"/>
            <a:r>
              <a:rPr/>
              <a:t>Cloud-based processing</a:t>
            </a:r>
          </a:p>
          <a:p>
            <a:pPr lvl="0"/>
            <a:r>
              <a:rPr/>
              <a:t>Free for research/education</a:t>
            </a:r>
          </a:p>
          <a:p>
            <a:pPr lvl="0"/>
            <a:r>
              <a:rPr b="1"/>
              <a:t>No download needed!</a:t>
            </a:r>
          </a:p>
        </p:txBody>
      </p:sp>
      <p:pic>
        <p:nvPicPr>
          <p:cNvPr descr="images/gee_logo.png" id="0" name="Picture 1"/>
          <p:cNvPicPr>
            <a:picLocks noGrp="1" noChangeAspect="1"/>
          </p:cNvPicPr>
          <p:nvPr/>
        </p:nvPicPr>
        <p:blipFill>
          <a:blip r:embed="rId2"/>
          <a:stretch>
            <a:fillRect/>
          </a:stretch>
        </p:blipFill>
        <p:spPr bwMode="auto">
          <a:xfrm>
            <a:off x="4648200" y="2667000"/>
            <a:ext cx="4038600" cy="457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We’ll use GEE extensively in this training</a:t>
            </a:r>
          </a:p>
          <a:p>
            <a:pPr lvl="0" indent="0" marL="0">
              <a:buNone/>
            </a:pPr>
            <a:r>
              <a:rPr b="1"/>
              <a:t>URL:</a:t>
            </a:r>
            <a:r>
              <a:rPr/>
              <a:t> </a:t>
            </a:r>
            <a:r>
              <a:rPr>
                <a:hlinkClick r:id="rId3"/>
              </a:rPr>
              <a:t>https://earthengine.google.com</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Alternative Data Sources</a:t>
            </a:r>
          </a:p>
        </p:txBody>
      </p:sp>
      <p:sp>
        <p:nvSpPr>
          <p:cNvPr id="3" name="Content Placeholder 2"/>
          <p:cNvSpPr>
            <a:spLocks noGrp="1"/>
          </p:cNvSpPr>
          <p:nvPr>
            <p:ph idx="1" sz="half"/>
          </p:nvPr>
        </p:nvSpPr>
        <p:spPr/>
        <p:txBody>
          <a:bodyPr/>
          <a:lstStyle/>
          <a:p>
            <a:pPr lvl="0" indent="0" marL="0">
              <a:buNone/>
            </a:pPr>
            <a:r>
              <a:rPr b="1"/>
              <a:t>Alaska Satellite Facility (ASF)</a:t>
            </a:r>
          </a:p>
          <a:p>
            <a:pPr lvl="0"/>
            <a:r>
              <a:rPr/>
              <a:t>Sentinel-1 specialist</a:t>
            </a:r>
          </a:p>
          <a:p>
            <a:pPr lvl="0"/>
            <a:r>
              <a:rPr/>
              <a:t>User-friendly interface</a:t>
            </a:r>
          </a:p>
          <a:p>
            <a:pPr lvl="0"/>
            <a:r>
              <a:rPr/>
              <a:t>Preprocessing tools</a:t>
            </a:r>
          </a:p>
          <a:p>
            <a:pPr lvl="0"/>
            <a:r>
              <a:rPr>
                <a:hlinkClick r:id="rId2"/>
              </a:rPr>
              <a:t>https://asf.alaska.edu</a:t>
            </a:r>
          </a:p>
        </p:txBody>
      </p:sp>
      <p:sp>
        <p:nvSpPr>
          <p:cNvPr id="4" name="Content Placeholder 3"/>
          <p:cNvSpPr>
            <a:spLocks noGrp="1"/>
          </p:cNvSpPr>
          <p:nvPr>
            <p:ph idx="2" sz="half"/>
          </p:nvPr>
        </p:nvSpPr>
        <p:spPr/>
        <p:txBody>
          <a:bodyPr/>
          <a:lstStyle/>
          <a:p>
            <a:pPr lvl="0" indent="0" marL="0">
              <a:buNone/>
            </a:pPr>
            <a:r>
              <a:rPr b="1"/>
              <a:t>AWS Open Data</a:t>
            </a:r>
          </a:p>
          <a:p>
            <a:pPr lvl="0"/>
            <a:r>
              <a:rPr/>
              <a:t>Sentinel-2 on AWS</a:t>
            </a:r>
          </a:p>
          <a:p>
            <a:pPr lvl="0"/>
            <a:r>
              <a:rPr/>
              <a:t>Cloud-optimized</a:t>
            </a:r>
          </a:p>
          <a:p>
            <a:pPr lvl="0"/>
            <a:r>
              <a:rPr/>
              <a:t>Pay for compute only</a:t>
            </a:r>
          </a:p>
          <a:p>
            <a:pPr lvl="0"/>
            <a:r>
              <a:rPr/>
              <a:t>Programmatic access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Now Available: CoPhil Mirror Site in the Philippines!</a:t>
            </a:r>
            <a:r>
              <a:rPr/>
              <a:t> (Operational 2024-2025)</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2: Philippine EO Ecosystem</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Overview of Philippine EO Landscape</a:t>
            </a:r>
          </a:p>
        </p:txBody>
      </p:sp>
      <p:pic>
        <p:nvPicPr>
          <p:cNvPr descr="images/ph_eo_ecosystem.sv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&amp; DOST Partnership</a:t>
            </a:r>
          </a:p>
        </p:txBody>
      </p:sp>
      <p:sp>
        <p:nvSpPr>
          <p:cNvPr id="3" name="Text Placeholder 2"/>
          <p:cNvSpPr>
            <a:spLocks noGrp="1"/>
          </p:cNvSpPr>
          <p:nvPr>
            <p:ph idx="1" type="body"/>
          </p:nvPr>
        </p:nvSpPr>
        <p:spPr/>
        <p:txBody>
          <a:bodyPr/>
          <a:lstStyle/>
          <a:p>
            <a:pPr lvl="0" indent="0" marL="0">
              <a:buNone/>
            </a:pPr>
            <a:r>
              <a:rPr b="1"/>
              <a:t>Philippine Space Agency</a:t>
            </a:r>
          </a:p>
        </p:txBody>
      </p:sp>
      <p:pic>
        <p:nvPicPr>
          <p:cNvPr descr="images/philsa_logo.png" id="0" name="Picture 1"/>
          <p:cNvPicPr>
            <a:picLocks noGrp="1" noChangeAspect="1"/>
          </p:cNvPicPr>
          <p:nvPr/>
        </p:nvPicPr>
        <p:blipFill>
          <a:blip r:embed="rId3"/>
          <a:stretch>
            <a:fillRect/>
          </a:stretch>
        </p:blipFill>
        <p:spPr bwMode="auto">
          <a:xfrm>
            <a:off x="1422400" y="1625600"/>
            <a:ext cx="2120900" cy="2959100"/>
          </a:xfrm>
          <a:prstGeom prst="rect">
            <a:avLst/>
          </a:prstGeom>
          <a:noFill/>
          <a:ln w="9525">
            <a:noFill/>
            <a:headEnd/>
            <a:tailEnd/>
          </a:ln>
        </p:spPr>
      </p:pic>
      <p:sp>
        <p:nvSpPr>
          <p:cNvPr id="4" name="Content Placeholder 3"/>
          <p:cNvSpPr>
            <a:spLocks noGrp="1"/>
          </p:cNvSpPr>
          <p:nvPr>
            <p:ph idx="2" sz="half"/>
          </p:nvPr>
        </p:nvSpPr>
        <p:spPr/>
        <p:txBody>
          <a:bodyPr/>
          <a:lstStyle/>
          <a:p>
            <a:pPr lvl="0"/>
            <a:r>
              <a:rPr/>
              <a:t>Established 2019</a:t>
            </a:r>
          </a:p>
          <a:p>
            <a:pPr lvl="0"/>
            <a:r>
              <a:rPr/>
              <a:t>Central civilian space agency</a:t>
            </a:r>
          </a:p>
          <a:p>
            <a:pPr lvl="0"/>
            <a:r>
              <a:rPr/>
              <a:t>Space+ Data Dashboard</a:t>
            </a:r>
          </a:p>
          <a:p>
            <a:pPr lvl="0"/>
            <a:r>
              <a:rPr/>
              <a:t>Co-chair of CoPhil</a:t>
            </a:r>
          </a:p>
        </p:txBody>
      </p:sp>
      <p:sp>
        <p:nvSpPr>
          <p:cNvPr id="5" name="Text Placeholder 4"/>
          <p:cNvSpPr>
            <a:spLocks noGrp="1"/>
          </p:cNvSpPr>
          <p:nvPr>
            <p:ph idx="3" sz="quarter" type="body"/>
          </p:nvPr>
        </p:nvSpPr>
        <p:spPr/>
        <p:txBody>
          <a:bodyPr/>
          <a:lstStyle/>
          <a:p>
            <a:pPr lvl="0" indent="0" marL="0">
              <a:buNone/>
            </a:pPr>
            <a:r>
              <a:rPr b="1"/>
              <a:t>Department of Science and Technology</a:t>
            </a:r>
          </a:p>
        </p:txBody>
      </p:sp>
      <p:pic>
        <p:nvPicPr>
          <p:cNvPr descr="images/dost_logo.png" id="0" name="Picture 1"/>
          <p:cNvPicPr>
            <a:picLocks noGrp="1" noChangeAspect="1"/>
          </p:cNvPicPr>
          <p:nvPr/>
        </p:nvPicPr>
        <p:blipFill>
          <a:blip r:embed="rId4"/>
          <a:stretch>
            <a:fillRect/>
          </a:stretch>
        </p:blipFill>
        <p:spPr bwMode="auto">
          <a:xfrm>
            <a:off x="4635500" y="2794000"/>
            <a:ext cx="4038600" cy="622300"/>
          </a:xfrm>
          <a:prstGeom prst="rect">
            <a:avLst/>
          </a:prstGeom>
          <a:noFill/>
          <a:ln w="9525">
            <a:noFill/>
            <a:headEnd/>
            <a:tailEnd/>
          </a:ln>
        </p:spPr>
      </p:pic>
      <p:sp>
        <p:nvSpPr>
          <p:cNvPr id="6" name="Content Placeholder 5"/>
          <p:cNvSpPr>
            <a:spLocks noGrp="1"/>
          </p:cNvSpPr>
          <p:nvPr>
            <p:ph idx="4" sz="quarter"/>
          </p:nvPr>
        </p:nvSpPr>
        <p:spPr/>
        <p:txBody>
          <a:bodyPr/>
          <a:lstStyle/>
          <a:p>
            <a:pPr lvl="0"/>
            <a:r>
              <a:rPr/>
              <a:t>ASTI AI initiatives</a:t>
            </a:r>
          </a:p>
          <a:p>
            <a:pPr lvl="0"/>
            <a:r>
              <a:rPr/>
              <a:t>SkAI-Pinas program</a:t>
            </a:r>
          </a:p>
          <a:p>
            <a:pPr lvl="0"/>
            <a:r>
              <a:rPr/>
              <a:t>National AI investments</a:t>
            </a:r>
          </a:p>
          <a:p>
            <a:pPr lvl="0"/>
            <a:r>
              <a:rPr/>
              <a:t>Co-chair of CoPhil</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PhilSA:</a:t>
            </a:r>
            <a:r>
              <a:rPr/>
              <a:t> Space data and operations</a:t>
            </a:r>
          </a:p>
          <a:p>
            <a:pPr lvl="0"/>
            <a:r>
              <a:rPr b="1"/>
              <a:t>NAMRIA:</a:t>
            </a:r>
            <a:r>
              <a:rPr/>
              <a:t> National mapping and geospatial data</a:t>
            </a:r>
          </a:p>
          <a:p>
            <a:pPr lvl="0"/>
            <a:r>
              <a:rPr b="1"/>
              <a:t>DOST-ASTI:</a:t>
            </a:r>
            <a:r>
              <a:rPr/>
              <a:t> AI and remote sensing R&amp;D</a:t>
            </a:r>
          </a:p>
          <a:p>
            <a:pPr lvl="0"/>
            <a:r>
              <a:rPr b="1"/>
              <a:t>PAGASA:</a:t>
            </a:r>
            <a:r>
              <a:rPr/>
              <a:t> Climate and weather data</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Philippine Space Agency (PhilSA)</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National Space Agency</a:t>
            </a:r>
          </a:p>
        </p:txBody>
      </p:sp>
      <p:sp>
        <p:nvSpPr>
          <p:cNvPr id="3" name="Content Placeholder 2"/>
          <p:cNvSpPr>
            <a:spLocks noGrp="1"/>
          </p:cNvSpPr>
          <p:nvPr>
            <p:ph idx="1" sz="half"/>
          </p:nvPr>
        </p:nvSpPr>
        <p:spPr/>
        <p:txBody>
          <a:bodyPr/>
          <a:lstStyle/>
          <a:p>
            <a:pPr lvl="0" indent="0" marL="0">
              <a:buNone/>
            </a:pPr>
            <a:r>
              <a:rPr b="1"/>
              <a:t>Established:</a:t>
            </a:r>
            <a:r>
              <a:rPr/>
              <a:t> August 2019</a:t>
            </a:r>
          </a:p>
          <a:p>
            <a:pPr lvl="0" indent="0" marL="0">
              <a:buNone/>
            </a:pPr>
            <a:r>
              <a:rPr b="1"/>
              <a:t>Mandate:</a:t>
            </a:r>
          </a:p>
          <a:p>
            <a:pPr lvl="0"/>
            <a:r>
              <a:rPr/>
              <a:t>Central civilian space agency</a:t>
            </a:r>
          </a:p>
          <a:p>
            <a:pPr lvl="0"/>
            <a:r>
              <a:rPr/>
              <a:t>Promote space data use</a:t>
            </a:r>
          </a:p>
          <a:p>
            <a:pPr lvl="0"/>
            <a:r>
              <a:rPr/>
              <a:t>Build national capacity</a:t>
            </a:r>
          </a:p>
          <a:p>
            <a:pPr lvl="0"/>
            <a:r>
              <a:rPr/>
              <a:t>Support DRR, CCA, NRM</a:t>
            </a:r>
          </a:p>
          <a:p>
            <a:pPr lvl="0"/>
            <a:r>
              <a:rPr/>
              <a:t>Co-chair CoPhil programme</a:t>
            </a:r>
          </a:p>
        </p:txBody>
      </p:sp>
      <p:pic>
        <p:nvPicPr>
          <p:cNvPr descr="images/philsa_logo.png" id="0" name="Picture 1"/>
          <p:cNvPicPr>
            <a:picLocks noGrp="1" noChangeAspect="1"/>
          </p:cNvPicPr>
          <p:nvPr/>
        </p:nvPicPr>
        <p:blipFill>
          <a:blip r:embed="rId2"/>
          <a:stretch>
            <a:fillRect/>
          </a:stretch>
        </p:blipFill>
        <p:spPr bwMode="auto">
          <a:xfrm>
            <a:off x="5448300" y="1193800"/>
            <a:ext cx="2425700" cy="33909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https://philsa.gov.ph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SIYASAT Data Portal</a:t>
            </a:r>
          </a:p>
        </p:txBody>
      </p:sp>
      <p:pic>
        <p:nvPicPr>
          <p:cNvPr descr="images/siyasat_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Purpose (2025)</a:t>
            </a:r>
          </a:p>
          <a:p>
            <a:pPr lvl="0"/>
            <a:r>
              <a:rPr/>
              <a:t>Secure data archive </a:t>
            </a:r>
            <a:r>
              <a:rPr b="1"/>
              <a:t>operational</a:t>
            </a:r>
          </a:p>
          <a:p>
            <a:pPr lvl="0"/>
            <a:r>
              <a:rPr/>
              <a:t>Visualization system</a:t>
            </a:r>
          </a:p>
          <a:p>
            <a:pPr lvl="0"/>
            <a:r>
              <a:rPr/>
              <a:t>Data distribution</a:t>
            </a:r>
          </a:p>
          <a:p>
            <a:pPr lvl="0"/>
            <a:r>
              <a:rPr/>
              <a:t>Maritime &amp; terrestrial monitoring</a:t>
            </a:r>
          </a:p>
        </p:txBody>
      </p:sp>
      <p:sp>
        <p:nvSpPr>
          <p:cNvPr id="4" name="Content Placeholder 3"/>
          <p:cNvSpPr>
            <a:spLocks noGrp="1"/>
          </p:cNvSpPr>
          <p:nvPr>
            <p:ph idx="2" sz="half"/>
          </p:nvPr>
        </p:nvSpPr>
        <p:spPr/>
        <p:txBody>
          <a:bodyPr/>
          <a:lstStyle/>
          <a:p>
            <a:pPr lvl="0" indent="0" marL="0">
              <a:buNone/>
            </a:pPr>
            <a:r>
              <a:rPr b="1"/>
              <a:t>Data Types</a:t>
            </a:r>
          </a:p>
          <a:p>
            <a:pPr lvl="0"/>
            <a:r>
              <a:rPr/>
              <a:t>NovaSAR-1 radar imagery</a:t>
            </a:r>
          </a:p>
          <a:p>
            <a:pPr lvl="0"/>
            <a:r>
              <a:rPr/>
              <a:t>AIS ship tracking data</a:t>
            </a:r>
          </a:p>
          <a:p>
            <a:pPr lvl="0"/>
            <a:r>
              <a:rPr/>
              <a:t>Processed products</a:t>
            </a:r>
          </a:p>
          <a:p>
            <a:pPr lvl="0"/>
            <a:r>
              <a:rPr/>
              <a:t>Analysis-ready data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Space+ Data Dashboard</a:t>
            </a:r>
          </a:p>
        </p:txBody>
      </p:sp>
      <p:pic>
        <p:nvPicPr>
          <p:cNvPr descr="images/space_plus_dashboard.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User-friendly web portal</a:t>
            </a:r>
          </a:p>
          <a:p>
            <a:pPr lvl="0"/>
            <a:r>
              <a:rPr/>
              <a:t>Browse satellite imagery</a:t>
            </a:r>
          </a:p>
          <a:p>
            <a:pPr lvl="0"/>
            <a:r>
              <a:rPr/>
              <a:t>Visualization tools</a:t>
            </a:r>
          </a:p>
          <a:p>
            <a:pPr lvl="0"/>
            <a:r>
              <a:rPr/>
              <a:t>Download datasets</a:t>
            </a:r>
          </a:p>
          <a:p>
            <a:pPr lvl="0"/>
            <a:r>
              <a:rPr b="1"/>
              <a:t>No programming required</a:t>
            </a:r>
          </a:p>
          <a:p>
            <a:pPr lvl="0"/>
            <a:r>
              <a:rPr/>
              <a:t>Open to government, researchers, public</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PhilSA 2025 Initiatives</a:t>
            </a:r>
          </a:p>
        </p:txBody>
      </p:sp>
      <p:sp>
        <p:nvSpPr>
          <p:cNvPr id="3" name="Content Placeholder 2"/>
          <p:cNvSpPr>
            <a:spLocks noGrp="1"/>
          </p:cNvSpPr>
          <p:nvPr>
            <p:ph idx="1" sz="half"/>
          </p:nvPr>
        </p:nvSpPr>
        <p:spPr/>
        <p:txBody>
          <a:bodyPr/>
          <a:lstStyle/>
          <a:p>
            <a:pPr lvl="0" indent="0" marL="0">
              <a:buNone/>
            </a:pPr>
            <a:r>
              <a:rPr b="1"/>
              <a:t>Space Business Innovation Challenge</a:t>
            </a:r>
          </a:p>
          <a:p>
            <a:pPr lvl="0"/>
            <a:r>
              <a:rPr/>
              <a:t>Empowers Filipino innovators</a:t>
            </a:r>
          </a:p>
          <a:p>
            <a:pPr lvl="0"/>
            <a:r>
              <a:rPr/>
              <a:t>Free satellite data access</a:t>
            </a:r>
          </a:p>
          <a:p>
            <a:pPr lvl="0"/>
            <a:r>
              <a:rPr/>
              <a:t>Build solutions for local needs</a:t>
            </a:r>
          </a:p>
          <a:p>
            <a:pPr lvl="0"/>
            <a:r>
              <a:rPr/>
              <a:t>Earth observation focus</a:t>
            </a:r>
          </a:p>
          <a:p>
            <a:pPr lvl="0"/>
            <a:r>
              <a:rPr/>
              <a:t>Weather &amp; environmental data</a:t>
            </a:r>
          </a:p>
        </p:txBody>
      </p:sp>
      <p:sp>
        <p:nvSpPr>
          <p:cNvPr id="4" name="Content Placeholder 3"/>
          <p:cNvSpPr>
            <a:spLocks noGrp="1"/>
          </p:cNvSpPr>
          <p:nvPr>
            <p:ph idx="2" sz="half"/>
          </p:nvPr>
        </p:nvSpPr>
        <p:spPr/>
        <p:txBody>
          <a:bodyPr/>
          <a:lstStyle/>
          <a:p>
            <a:pPr lvl="0" indent="0" marL="0">
              <a:buNone/>
            </a:pPr>
            <a:r>
              <a:rPr b="1"/>
              <a:t>Training Programs</a:t>
            </a:r>
          </a:p>
          <a:p>
            <a:pPr lvl="0"/>
            <a:r>
              <a:rPr/>
              <a:t>Downstream data utilization</a:t>
            </a:r>
          </a:p>
          <a:p>
            <a:pPr lvl="0"/>
            <a:r>
              <a:rPr/>
              <a:t>Practical applications</a:t>
            </a:r>
          </a:p>
          <a:p>
            <a:pPr lvl="0"/>
            <a:r>
              <a:rPr/>
              <a:t>Capacity building nationwide</a:t>
            </a:r>
          </a:p>
          <a:p>
            <a:pPr lvl="0"/>
            <a:r>
              <a:rPr/>
              <a:t>Partnership with DOST</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COARE Infrastructure</a:t>
            </a:r>
          </a:p>
        </p:txBody>
      </p:sp>
      <p:sp>
        <p:nvSpPr>
          <p:cNvPr id="3" name="Content Placeholder 2"/>
          <p:cNvSpPr>
            <a:spLocks noGrp="1"/>
          </p:cNvSpPr>
          <p:nvPr>
            <p:ph idx="1" sz="half"/>
          </p:nvPr>
        </p:nvSpPr>
        <p:spPr/>
        <p:txBody>
          <a:bodyPr/>
          <a:lstStyle/>
          <a:p>
            <a:pPr lvl="0" indent="0" marL="0">
              <a:buNone/>
            </a:pPr>
            <a:r>
              <a:rPr b="1"/>
              <a:t>Computing and Archiving Research Environment</a:t>
            </a:r>
          </a:p>
          <a:p>
            <a:pPr lvl="0"/>
            <a:r>
              <a:rPr/>
              <a:t>High-performance computing</a:t>
            </a:r>
          </a:p>
          <a:p>
            <a:pPr lvl="0"/>
            <a:r>
              <a:rPr/>
              <a:t>Data archiving capabilities</a:t>
            </a:r>
          </a:p>
          <a:p>
            <a:pPr lvl="0"/>
            <a:r>
              <a:rPr/>
              <a:t>Science cloud facilities</a:t>
            </a:r>
          </a:p>
          <a:p>
            <a:pPr lvl="0"/>
            <a:r>
              <a:rPr/>
              <a:t>Supports data-intensive research</a:t>
            </a:r>
          </a:p>
          <a:p>
            <a:pPr lvl="0"/>
            <a:r>
              <a:rPr/>
              <a:t>Enables AI/ML workflows</a:t>
            </a:r>
          </a:p>
        </p:txBody>
      </p:sp>
      <p:pic>
        <p:nvPicPr>
          <p:cNvPr descr="images/Original-version-COARE-REBRANDED-LOGO.png" id="0" name="Picture 1"/>
          <p:cNvPicPr>
            <a:picLocks noGrp="1" noChangeAspect="1"/>
          </p:cNvPicPr>
          <p:nvPr/>
        </p:nvPicPr>
        <p:blipFill>
          <a:blip r:embed="rId3"/>
          <a:stretch>
            <a:fillRect/>
          </a:stretch>
        </p:blipFill>
        <p:spPr bwMode="auto">
          <a:xfrm>
            <a:off x="4648200" y="2184400"/>
            <a:ext cx="4038600" cy="14097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1 Roadmap</a:t>
            </a:r>
          </a:p>
        </p:txBody>
      </p:sp>
      <p:sp>
        <p:nvSpPr>
          <p:cNvPr id="3" name="Content Placeholder 2"/>
          <p:cNvSpPr>
            <a:spLocks noGrp="1"/>
          </p:cNvSpPr>
          <p:nvPr>
            <p:ph idx="1"/>
          </p:nvPr>
        </p:nvSpPr>
        <p:spPr/>
        <p:txBody>
          <a:bodyPr/>
          <a:lstStyle/>
          <a:p>
            <a:pPr lvl="0" indent="-342900" marL="342900">
              <a:buAutoNum type="arabicPeriod"/>
            </a:pPr>
            <a:r>
              <a:rPr/>
              <a:t>Copernicus Programme Overview</a:t>
            </a:r>
          </a:p>
          <a:p>
            <a:pPr lvl="0" indent="-342900" marL="342900">
              <a:buAutoNum type="arabicPeriod"/>
            </a:pPr>
            <a:r>
              <a:rPr/>
              <a:t>Sentinel-1 Mission (SAR)</a:t>
            </a:r>
          </a:p>
          <a:p>
            <a:pPr lvl="0" indent="-342900" marL="342900">
              <a:buAutoNum type="arabicPeriod"/>
            </a:pPr>
            <a:r>
              <a:rPr/>
              <a:t>Sentinel-2 Mission (Optical)</a:t>
            </a:r>
          </a:p>
          <a:p>
            <a:pPr lvl="0" indent="-342900" marL="342900">
              <a:buAutoNum type="arabicPeriod"/>
            </a:pPr>
            <a:r>
              <a:rPr/>
              <a:t>Data Access Methods</a:t>
            </a:r>
          </a:p>
          <a:p>
            <a:pPr lvl="0" indent="-342900" marL="342900">
              <a:buAutoNum type="arabicPeriod"/>
            </a:pPr>
            <a:r>
              <a:rPr/>
              <a:t>Philippine EO Ecosystem</a:t>
            </a:r>
          </a:p>
          <a:p>
            <a:pPr lvl="0" indent="-342900" marL="342900">
              <a:buAutoNum type="arabicPeriod"/>
            </a:pPr>
            <a:r>
              <a:rPr/>
              <a:t>CoPhil Infrastructure</a:t>
            </a:r>
          </a:p>
          <a:p>
            <a:pPr lvl="0" indent="0" marL="0">
              <a:buNone/>
            </a:pPr>
            <a:r>
              <a:rPr b="1"/>
              <a:t>Duration:</a:t>
            </a:r>
            <a:r>
              <a:rPr/>
              <a:t> 2 hours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NAMRIA</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NAMRIA: National Mapping Authority</a:t>
            </a:r>
          </a:p>
        </p:txBody>
      </p:sp>
      <p:sp>
        <p:nvSpPr>
          <p:cNvPr id="3" name="Content Placeholder 2"/>
          <p:cNvSpPr>
            <a:spLocks noGrp="1"/>
          </p:cNvSpPr>
          <p:nvPr>
            <p:ph idx="1" sz="half"/>
          </p:nvPr>
        </p:nvSpPr>
        <p:spPr/>
        <p:txBody>
          <a:bodyPr/>
          <a:lstStyle/>
          <a:p>
            <a:pPr lvl="0" indent="0" marL="0">
              <a:buNone/>
            </a:pPr>
            <a:r>
              <a:rPr b="1"/>
              <a:t>National Mapping and Resource Information Authority</a:t>
            </a:r>
          </a:p>
          <a:p>
            <a:pPr lvl="0" indent="0" marL="0">
              <a:buNone/>
            </a:pPr>
            <a:r>
              <a:rPr b="1"/>
              <a:t>Role:</a:t>
            </a:r>
          </a:p>
          <a:p>
            <a:pPr lvl="0"/>
            <a:r>
              <a:rPr/>
              <a:t>Official mapping agency</a:t>
            </a:r>
          </a:p>
          <a:p>
            <a:pPr lvl="0"/>
            <a:r>
              <a:rPr/>
              <a:t>Authoritative geospatial data</a:t>
            </a:r>
          </a:p>
          <a:p>
            <a:pPr lvl="0"/>
            <a:r>
              <a:rPr/>
              <a:t>Topographic maps</a:t>
            </a:r>
          </a:p>
          <a:p>
            <a:pPr lvl="0"/>
            <a:r>
              <a:rPr/>
              <a:t>Hazard maps</a:t>
            </a:r>
          </a:p>
          <a:p>
            <a:pPr lvl="0"/>
            <a:r>
              <a:rPr/>
              <a:t>Land cover datasets</a:t>
            </a:r>
          </a:p>
        </p:txBody>
      </p:sp>
      <p:pic>
        <p:nvPicPr>
          <p:cNvPr descr="images/namria_logo.png" id="0" name="Picture 1"/>
          <p:cNvPicPr>
            <a:picLocks noGrp="1" noChangeAspect="1"/>
          </p:cNvPicPr>
          <p:nvPr/>
        </p:nvPicPr>
        <p:blipFill>
          <a:blip r:embed="rId2"/>
          <a:stretch>
            <a:fillRect/>
          </a:stretch>
        </p:blipFill>
        <p:spPr bwMode="auto">
          <a:xfrm>
            <a:off x="5461000" y="1193800"/>
            <a:ext cx="2425700" cy="33909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https://www.geoportal.gov.ph</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NAMRIA Geoportal</a:t>
            </a:r>
          </a:p>
        </p:txBody>
      </p:sp>
      <p:pic>
        <p:nvPicPr>
          <p:cNvPr descr="images/namria_geoportal.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One-Stop Shop for Philippine Geospatial Data</a:t>
            </a:r>
          </a:p>
          <a:p>
            <a:pPr lvl="0"/>
            <a:r>
              <a:rPr/>
              <a:t>National basemaps (1:50,000 scale)</a:t>
            </a:r>
          </a:p>
          <a:p>
            <a:pPr lvl="0"/>
            <a:r>
              <a:rPr/>
              <a:t>Administrative boundaries</a:t>
            </a:r>
          </a:p>
          <a:p>
            <a:pPr lvl="0"/>
            <a:r>
              <a:rPr/>
              <a:t>Topographic maps</a:t>
            </a:r>
          </a:p>
          <a:p>
            <a:pPr lvl="0"/>
            <a:r>
              <a:rPr/>
              <a:t>Thematic maps</a:t>
            </a:r>
          </a:p>
          <a:p>
            <a:pPr lvl="0"/>
            <a:r>
              <a:rPr b="1"/>
              <a:t>Downloadable shapefiles and rasters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Land Cover Mapping Project</a:t>
            </a:r>
          </a:p>
        </p:txBody>
      </p:sp>
      <p:pic>
        <p:nvPicPr>
          <p:cNvPr descr="images/namria_landcover.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Latest:</a:t>
            </a:r>
            <a:r>
              <a:rPr/>
              <a:t> 2020 National Land Cover</a:t>
            </a:r>
          </a:p>
          <a:p>
            <a:pPr lvl="0" indent="0" marL="0">
              <a:buNone/>
            </a:pPr>
            <a:r>
              <a:rPr b="1"/>
              <a:t>Classes:</a:t>
            </a:r>
          </a:p>
          <a:p>
            <a:pPr lvl="0"/>
            <a:r>
              <a:rPr/>
              <a:t>Forest types</a:t>
            </a:r>
          </a:p>
          <a:p>
            <a:pPr lvl="0"/>
            <a:r>
              <a:rPr/>
              <a:t>Agriculture</a:t>
            </a:r>
          </a:p>
          <a:p>
            <a:pPr lvl="0"/>
            <a:r>
              <a:rPr/>
              <a:t>Built-up areas</a:t>
            </a:r>
          </a:p>
          <a:p>
            <a:pPr lvl="0"/>
            <a:r>
              <a:rPr/>
              <a:t>Water bodies</a:t>
            </a:r>
          </a:p>
          <a:p>
            <a:pPr lvl="0"/>
            <a:r>
              <a:rPr/>
              <a:t>Wetlands</a:t>
            </a:r>
          </a:p>
          <a:p>
            <a:pPr lvl="0"/>
            <a:r>
              <a:rPr/>
              <a:t>Barren land</a:t>
            </a:r>
          </a:p>
        </p:txBody>
      </p:sp>
      <p:sp>
        <p:nvSpPr>
          <p:cNvPr id="4" name="Content Placeholder 3"/>
          <p:cNvSpPr>
            <a:spLocks noGrp="1"/>
          </p:cNvSpPr>
          <p:nvPr>
            <p:ph idx="2" sz="half"/>
          </p:nvPr>
        </p:nvSpPr>
        <p:spPr/>
        <p:txBody>
          <a:bodyPr/>
          <a:lstStyle/>
          <a:p>
            <a:pPr lvl="0" indent="0" marL="0">
              <a:buNone/>
            </a:pPr>
            <a:r>
              <a:rPr b="1"/>
              <a:t>Data Formats:</a:t>
            </a:r>
          </a:p>
          <a:p>
            <a:pPr lvl="0"/>
            <a:r>
              <a:rPr/>
              <a:t>Shapefile</a:t>
            </a:r>
          </a:p>
          <a:p>
            <a:pPr lvl="0"/>
            <a:r>
              <a:rPr/>
              <a:t>GeoTIFF</a:t>
            </a:r>
          </a:p>
          <a:p>
            <a:pPr lvl="0"/>
            <a:r>
              <a:rPr/>
              <a:t>CSV</a:t>
            </a:r>
          </a:p>
          <a:p>
            <a:pPr lvl="0"/>
            <a:r>
              <a:rPr/>
              <a:t>GeoJSON</a:t>
            </a:r>
          </a:p>
          <a:p>
            <a:pPr lvl="0"/>
            <a:r>
              <a:rPr/>
              <a:t>KML</a:t>
            </a:r>
          </a:p>
          <a:p>
            <a:pPr lvl="0"/>
            <a:r>
              <a:rPr/>
              <a:t>PNG</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Portal:</a:t>
            </a:r>
            <a:r>
              <a:rPr/>
              <a:t> </a:t>
            </a:r>
            <a:r>
              <a:rPr>
                <a:hlinkClick r:id="rId3"/>
              </a:rPr>
              <a:t>https://land-cover-mapping-project-namria.hub.arcgis.com</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HazardHunterPH Portal</a:t>
            </a:r>
          </a:p>
        </p:txBody>
      </p:sp>
      <p:pic>
        <p:nvPicPr>
          <p:cNvPr descr="images/hazardhunter.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Comprehensive Hazard Assessment Platform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Part 1: The Copernicus Programme</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Hazard Types:</a:t>
            </a:r>
          </a:p>
          <a:p>
            <a:pPr lvl="0"/>
            <a:r>
              <a:rPr/>
              <a:t>Earthquake-induced hazards</a:t>
            </a:r>
          </a:p>
          <a:p>
            <a:pPr lvl="0"/>
            <a:r>
              <a:rPr/>
              <a:t>Active fault lines</a:t>
            </a:r>
          </a:p>
          <a:p>
            <a:pPr lvl="0"/>
            <a:r>
              <a:rPr/>
              <a:t>Tsunami susceptibility</a:t>
            </a:r>
          </a:p>
          <a:p>
            <a:pPr lvl="0"/>
            <a:r>
              <a:rPr/>
              <a:t>Liquefaction zones</a:t>
            </a:r>
          </a:p>
          <a:p>
            <a:pPr lvl="0"/>
            <a:r>
              <a:rPr/>
              <a:t>Landslide hazards</a:t>
            </a:r>
          </a:p>
        </p:txBody>
      </p:sp>
      <p:sp>
        <p:nvSpPr>
          <p:cNvPr id="4" name="Content Placeholder 3"/>
          <p:cNvSpPr>
            <a:spLocks noGrp="1"/>
          </p:cNvSpPr>
          <p:nvPr>
            <p:ph idx="2" sz="half"/>
          </p:nvPr>
        </p:nvSpPr>
        <p:spPr/>
        <p:txBody>
          <a:bodyPr/>
          <a:lstStyle/>
          <a:p>
            <a:pPr lvl="0" indent="0" marL="0">
              <a:buNone/>
            </a:pPr>
            <a:r>
              <a:rPr b="1"/>
              <a:t>Applications:</a:t>
            </a:r>
          </a:p>
          <a:p>
            <a:pPr lvl="0"/>
            <a:r>
              <a:rPr/>
              <a:t>Disaster risk assessment</a:t>
            </a:r>
          </a:p>
          <a:p>
            <a:pPr lvl="0"/>
            <a:r>
              <a:rPr/>
              <a:t>Land use planning</a:t>
            </a:r>
          </a:p>
          <a:p>
            <a:pPr lvl="0"/>
            <a:r>
              <a:rPr/>
              <a:t>Infrastructure siting</a:t>
            </a:r>
          </a:p>
          <a:p>
            <a:pPr lvl="0"/>
            <a:r>
              <a:rPr/>
              <a:t>Emergency preparedness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URL:</a:t>
            </a:r>
            <a:r>
              <a:rPr/>
              <a:t> </a:t>
            </a:r>
            <a:r>
              <a:rPr>
                <a:hlinkClick r:id="rId3"/>
              </a:rPr>
              <a:t>https://hazardhunter.georisk.gov.ph/map</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NAMRIA Complements Sentinel Data</a:t>
            </a:r>
          </a:p>
        </p:txBody>
      </p:sp>
      <p:sp>
        <p:nvSpPr>
          <p:cNvPr id="3" name="Content Placeholder 2"/>
          <p:cNvSpPr>
            <a:spLocks noGrp="1"/>
          </p:cNvSpPr>
          <p:nvPr>
            <p:ph idx="1" sz="half"/>
          </p:nvPr>
        </p:nvSpPr>
        <p:spPr/>
        <p:txBody>
          <a:bodyPr/>
          <a:lstStyle/>
          <a:p>
            <a:pPr lvl="0" indent="0" marL="0">
              <a:buNone/>
            </a:pPr>
            <a:r>
              <a:rPr b="1"/>
              <a:t>Sentinel Imagery Provides:</a:t>
            </a:r>
          </a:p>
          <a:p>
            <a:pPr lvl="0"/>
            <a:r>
              <a:rPr/>
              <a:t>Current conditions</a:t>
            </a:r>
          </a:p>
          <a:p>
            <a:pPr lvl="0"/>
            <a:r>
              <a:rPr/>
              <a:t>Frequent updates</a:t>
            </a:r>
          </a:p>
          <a:p>
            <a:pPr lvl="0"/>
            <a:r>
              <a:rPr/>
              <a:t>Large-area coverage</a:t>
            </a:r>
          </a:p>
          <a:p>
            <a:pPr lvl="0"/>
            <a:r>
              <a:rPr/>
              <a:t>Multi-temporal analysis</a:t>
            </a:r>
          </a:p>
        </p:txBody>
      </p:sp>
      <p:sp>
        <p:nvSpPr>
          <p:cNvPr id="4" name="Content Placeholder 3"/>
          <p:cNvSpPr>
            <a:spLocks noGrp="1"/>
          </p:cNvSpPr>
          <p:nvPr>
            <p:ph idx="2" sz="half"/>
          </p:nvPr>
        </p:nvSpPr>
        <p:spPr/>
        <p:txBody>
          <a:bodyPr/>
          <a:lstStyle/>
          <a:p>
            <a:pPr lvl="0" indent="0" marL="0">
              <a:buNone/>
            </a:pPr>
            <a:r>
              <a:rPr b="1"/>
              <a:t>NAMRIA Data Provides:</a:t>
            </a:r>
          </a:p>
          <a:p>
            <a:pPr lvl="0"/>
            <a:r>
              <a:rPr b="1"/>
              <a:t>Ground truth for validation</a:t>
            </a:r>
          </a:p>
          <a:p>
            <a:pPr lvl="0"/>
            <a:r>
              <a:rPr b="1"/>
              <a:t>Training labels for ML models</a:t>
            </a:r>
          </a:p>
          <a:p>
            <a:pPr lvl="0"/>
            <a:r>
              <a:rPr/>
              <a:t>Historical baselines</a:t>
            </a:r>
          </a:p>
          <a:p>
            <a:pPr lvl="0"/>
            <a:r>
              <a:rPr/>
              <a:t>Official classifications</a:t>
            </a:r>
          </a:p>
          <a:p>
            <a:pPr lvl="0"/>
            <a:r>
              <a:rPr/>
              <a:t>Hazard context</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MICRO-EDIT: Using NAMRIA/Space+ as Label Sources</a:t>
            </a:r>
          </a:p>
          <a:p>
            <a:pPr lvl="0" indent="0" marL="1270000">
              <a:buNone/>
            </a:pPr>
            <a:r>
              <a:rPr sz="2000" b="1"/>
              <a:t>For Day 2 Palawan RF lab:</a:t>
            </a:r>
            <a:r>
              <a:rPr sz="2000"/>
              <a:t> 1. Download NAMRIA land cover shapefile (authoritative classes) 2. Overlay on Sentinel-2 imagery 3. Extract training points per class (forest, agriculture, water, etc.) 4. Train Random Forest classifier 5. Validate predictions against NAMRIA hold-out samples</a:t>
            </a:r>
          </a:p>
          <a:p>
            <a:pPr lvl="0" indent="0" marL="1270000">
              <a:buNone/>
            </a:pPr>
            <a:r>
              <a:rPr sz="2000" b="1"/>
              <a:t>Space+ Dashboard</a:t>
            </a:r>
            <a:r>
              <a:rPr sz="2000"/>
              <a:t> also provides admin boundaries and infrastructure layers for context in all visualizations.</a:t>
            </a:r>
          </a:p>
          <a:p>
            <a:pPr lvl="0" indent="0" marL="0">
              <a:buNone/>
            </a:pPr>
            <a:r>
              <a:rPr b="1"/>
              <a:t>Example:</a:t>
            </a:r>
            <a:r>
              <a:rPr/>
              <a:t> Use Sentinel-2 to map current land cover, validate against NAMRIA’s official 2020 map, detect changes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DOST-ASTI AI Initiatives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DOST-ASTI Overview</a:t>
            </a:r>
          </a:p>
        </p:txBody>
      </p:sp>
      <p:sp>
        <p:nvSpPr>
          <p:cNvPr id="3" name="Content Placeholder 2"/>
          <p:cNvSpPr>
            <a:spLocks noGrp="1"/>
          </p:cNvSpPr>
          <p:nvPr>
            <p:ph idx="1" sz="half"/>
          </p:nvPr>
        </p:nvSpPr>
        <p:spPr/>
        <p:txBody>
          <a:bodyPr/>
          <a:lstStyle/>
          <a:p>
            <a:pPr lvl="0" indent="0" marL="0">
              <a:buNone/>
            </a:pPr>
            <a:r>
              <a:rPr b="1"/>
              <a:t>Advanced Science and Technology Institute</a:t>
            </a:r>
          </a:p>
          <a:p>
            <a:pPr lvl="0"/>
            <a:r>
              <a:rPr/>
              <a:t>Lead agency for EO and AI R&amp;D</a:t>
            </a:r>
          </a:p>
          <a:p>
            <a:pPr lvl="0"/>
            <a:r>
              <a:rPr/>
              <a:t>Remote sensing expertise</a:t>
            </a:r>
          </a:p>
          <a:p>
            <a:pPr lvl="0"/>
            <a:r>
              <a:rPr/>
              <a:t>Machine learning development</a:t>
            </a:r>
          </a:p>
          <a:p>
            <a:pPr lvl="0"/>
            <a:r>
              <a:rPr/>
              <a:t>National AI infrastructure</a:t>
            </a:r>
          </a:p>
          <a:p>
            <a:pPr lvl="0"/>
            <a:r>
              <a:rPr b="1"/>
              <a:t>P2.6 billion investment until 2028</a:t>
            </a:r>
          </a:p>
        </p:txBody>
      </p:sp>
      <p:pic>
        <p:nvPicPr>
          <p:cNvPr descr="images/dost_asti_logo.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Website:</a:t>
            </a:r>
            <a:r>
              <a:rPr/>
              <a:t> </a:t>
            </a:r>
            <a:r>
              <a:rPr>
                <a:hlinkClick r:id="rId3"/>
              </a:rPr>
              <a:t>https://asti.dost.gov.ph</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DATOS: Remote Sensing Help Desk</a:t>
            </a:r>
          </a:p>
        </p:txBody>
      </p:sp>
      <p:pic>
        <p:nvPicPr>
          <p:cNvPr descr="images/datos_logo.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b="1"/>
              <a:t>Remote Sensing and Data Science Help Desk</a:t>
            </a:r>
          </a:p>
          <a:p>
            <a:pPr lvl="0"/>
            <a:r>
              <a:rPr/>
              <a:t>Rapid analytics during disasters</a:t>
            </a:r>
          </a:p>
          <a:p>
            <a:pPr lvl="0"/>
            <a:r>
              <a:rPr/>
              <a:t>Flood mapping from satellite imagery</a:t>
            </a:r>
          </a:p>
          <a:p>
            <a:pPr lvl="0"/>
            <a:r>
              <a:rPr/>
              <a:t>Damage assessment</a:t>
            </a:r>
          </a:p>
          <a:p>
            <a:pPr lvl="0"/>
            <a:r>
              <a:rPr/>
              <a:t>Crop mapping (rice, sugarcane)</a:t>
            </a:r>
          </a:p>
          <a:p>
            <a:pPr lvl="0"/>
            <a:r>
              <a:rPr/>
              <a:t>Road network detection</a:t>
            </a:r>
          </a:p>
          <a:p>
            <a:pPr lvl="0"/>
            <a:r>
              <a:rPr/>
              <a:t>Supports emergency response agencies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SkAI-Pinas Programme</a:t>
            </a:r>
          </a:p>
        </p:txBody>
      </p:sp>
      <p:pic>
        <p:nvPicPr>
          <p:cNvPr descr="images/skai_pinas.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Copernicus?</a:t>
            </a:r>
          </a:p>
        </p:txBody>
      </p:sp>
      <p:sp>
        <p:nvSpPr>
          <p:cNvPr id="3" name="Content Placeholder 2"/>
          <p:cNvSpPr>
            <a:spLocks noGrp="1"/>
          </p:cNvSpPr>
          <p:nvPr>
            <p:ph idx="1" sz="half"/>
          </p:nvPr>
        </p:nvSpPr>
        <p:spPr/>
        <p:txBody>
          <a:bodyPr/>
          <a:lstStyle/>
          <a:p>
            <a:pPr lvl="0" indent="0" marL="0">
              <a:buNone/>
            </a:pPr>
            <a:r>
              <a:rPr b="1"/>
              <a:t>Europe’s Eyes on Earth</a:t>
            </a:r>
          </a:p>
          <a:p>
            <a:pPr lvl="0"/>
            <a:r>
              <a:rPr/>
              <a:t>EU flagship Earth Observation program</a:t>
            </a:r>
          </a:p>
          <a:p>
            <a:pPr lvl="0"/>
            <a:r>
              <a:rPr/>
              <a:t>Family of Sentinel satellites</a:t>
            </a:r>
          </a:p>
          <a:p>
            <a:pPr lvl="0"/>
            <a:r>
              <a:rPr b="1"/>
              <a:t>Free and open data policy</a:t>
            </a:r>
          </a:p>
          <a:p>
            <a:pPr lvl="0"/>
            <a:r>
              <a:rPr/>
              <a:t>Operational since 2014</a:t>
            </a:r>
          </a:p>
        </p:txBody>
      </p:sp>
      <p:pic>
        <p:nvPicPr>
          <p:cNvPr descr="images/copernicus_overview.jp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Philippine Sky AI Program (2021-2028)</a:t>
            </a:r>
          </a:p>
          <a:p>
            <a:pPr lvl="0"/>
            <a:r>
              <a:rPr/>
              <a:t>Flagship AI R&amp;D programme</a:t>
            </a:r>
          </a:p>
          <a:p>
            <a:pPr lvl="0"/>
            <a:r>
              <a:rPr b="1"/>
              <a:t>Part of P2.6B DOST AI investment</a:t>
            </a:r>
          </a:p>
          <a:p>
            <a:pPr lvl="0"/>
            <a:r>
              <a:rPr/>
              <a:t>Democratize AI across Philippines</a:t>
            </a:r>
          </a:p>
          <a:p>
            <a:pPr lvl="0"/>
            <a:r>
              <a:rPr/>
              <a:t>Remote sensing &amp; big data focus</a:t>
            </a:r>
          </a:p>
        </p:txBody>
      </p:sp>
      <p:sp>
        <p:nvSpPr>
          <p:cNvPr id="4" name="Content Placeholder 3"/>
          <p:cNvSpPr>
            <a:spLocks noGrp="1"/>
          </p:cNvSpPr>
          <p:nvPr>
            <p:ph idx="2" sz="half"/>
          </p:nvPr>
        </p:nvSpPr>
        <p:spPr/>
        <p:txBody>
          <a:bodyPr/>
          <a:lstStyle/>
          <a:p>
            <a:pPr lvl="0" indent="0" marL="0">
              <a:buNone/>
            </a:pPr>
            <a:r>
              <a:rPr b="1"/>
              <a:t>Impact (2025)</a:t>
            </a:r>
          </a:p>
          <a:p>
            <a:pPr lvl="0"/>
            <a:r>
              <a:rPr/>
              <a:t>300+ institutions supported</a:t>
            </a:r>
          </a:p>
          <a:p>
            <a:pPr lvl="0"/>
            <a:r>
              <a:rPr/>
              <a:t>Universities &amp; colleges</a:t>
            </a:r>
          </a:p>
          <a:p>
            <a:pPr lvl="0"/>
            <a:r>
              <a:rPr/>
              <a:t>SMEs &amp; research teams</a:t>
            </a:r>
          </a:p>
          <a:p>
            <a:pPr lvl="0"/>
            <a:r>
              <a:rPr/>
              <a:t>Local government units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DIMER: AI Model Hub</a:t>
            </a:r>
          </a:p>
        </p:txBody>
      </p:sp>
      <p:pic>
        <p:nvPicPr>
          <p:cNvPr descr="images/dimer_interface.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Democratized Intelligent Model Exchange Repository</a:t>
            </a:r>
          </a:p>
          <a:p>
            <a:pPr lvl="0"/>
            <a:r>
              <a:rPr/>
              <a:t>Digital “model store”</a:t>
            </a:r>
          </a:p>
          <a:p>
            <a:pPr lvl="0"/>
            <a:r>
              <a:rPr/>
              <a:t>Pre-trained AI models</a:t>
            </a:r>
          </a:p>
          <a:p>
            <a:pPr lvl="0"/>
            <a:r>
              <a:rPr/>
              <a:t>Ready-to-use</a:t>
            </a:r>
          </a:p>
          <a:p>
            <a:pPr lvl="0"/>
            <a:r>
              <a:rPr/>
              <a:t>Filipino-specific challenges</a:t>
            </a:r>
          </a:p>
        </p:txBody>
      </p:sp>
      <p:sp>
        <p:nvSpPr>
          <p:cNvPr id="4" name="Content Placeholder 3"/>
          <p:cNvSpPr>
            <a:spLocks noGrp="1"/>
          </p:cNvSpPr>
          <p:nvPr>
            <p:ph idx="2" sz="half"/>
          </p:nvPr>
        </p:nvSpPr>
        <p:spPr/>
        <p:txBody>
          <a:bodyPr/>
          <a:lstStyle/>
          <a:p>
            <a:pPr lvl="0" indent="0" marL="0">
              <a:buNone/>
            </a:pPr>
            <a:r>
              <a:rPr b="1"/>
              <a:t>Available Models</a:t>
            </a:r>
          </a:p>
          <a:p>
            <a:pPr lvl="0"/>
            <a:r>
              <a:rPr/>
              <a:t>Landslide detection</a:t>
            </a:r>
          </a:p>
          <a:p>
            <a:pPr lvl="0"/>
            <a:r>
              <a:rPr/>
              <a:t>Traffic surveys</a:t>
            </a:r>
          </a:p>
          <a:p>
            <a:pPr lvl="0"/>
            <a:r>
              <a:rPr/>
              <a:t>Crop monitoring</a:t>
            </a:r>
          </a:p>
          <a:p>
            <a:pPr lvl="0"/>
            <a:r>
              <a:rPr/>
              <a:t>Land cover classification</a:t>
            </a:r>
          </a:p>
          <a:p>
            <a:pPr lvl="0"/>
            <a:r>
              <a:rPr/>
              <a:t>Flood detection</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AIPI: AI Processing Interface</a:t>
            </a:r>
          </a:p>
        </p:txBody>
      </p:sp>
      <p:sp>
        <p:nvSpPr>
          <p:cNvPr id="3" name="Content Placeholder 2"/>
          <p:cNvSpPr>
            <a:spLocks noGrp="1"/>
          </p:cNvSpPr>
          <p:nvPr>
            <p:ph idx="1" sz="half"/>
          </p:nvPr>
        </p:nvSpPr>
        <p:spPr/>
        <p:txBody>
          <a:bodyPr/>
          <a:lstStyle/>
          <a:p>
            <a:pPr lvl="0" indent="0" marL="0">
              <a:buNone/>
            </a:pPr>
            <a:r>
              <a:rPr b="1"/>
              <a:t>Purpose</a:t>
            </a:r>
          </a:p>
          <a:p>
            <a:pPr lvl="0"/>
            <a:r>
              <a:rPr/>
              <a:t>Streamline large-scale remote sensing tasks</a:t>
            </a:r>
          </a:p>
          <a:p>
            <a:pPr lvl="0"/>
            <a:r>
              <a:rPr/>
              <a:t>Reduce computational barriers</a:t>
            </a:r>
          </a:p>
          <a:p>
            <a:pPr lvl="0"/>
            <a:r>
              <a:rPr/>
              <a:t>Run AI models on ASTI servers</a:t>
            </a:r>
          </a:p>
          <a:p>
            <a:pPr lvl="0"/>
            <a:r>
              <a:rPr/>
              <a:t>Process hundreds of images efficiently</a:t>
            </a:r>
          </a:p>
        </p:txBody>
      </p:sp>
      <p:pic>
        <p:nvPicPr>
          <p:cNvPr descr="images/aipi_workflow.pn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Example:</a:t>
            </a:r>
            <a:r>
              <a:rPr/>
              <a:t> Apply an AI model to 100 Sentinel-2 images over entire region without your laptop</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ALaM: Automated Labeling Machine</a:t>
            </a:r>
          </a:p>
        </p:txBody>
      </p:sp>
      <p:sp>
        <p:nvSpPr>
          <p:cNvPr id="3" name="Content Placeholder 2"/>
          <p:cNvSpPr>
            <a:spLocks noGrp="1"/>
          </p:cNvSpPr>
          <p:nvPr>
            <p:ph idx="1" sz="half"/>
          </p:nvPr>
        </p:nvSpPr>
        <p:spPr/>
        <p:txBody>
          <a:bodyPr/>
          <a:lstStyle/>
          <a:p>
            <a:pPr lvl="0" indent="0" marL="0">
              <a:buNone/>
            </a:pPr>
            <a:r>
              <a:rPr b="1"/>
              <a:t>Challenge</a:t>
            </a:r>
          </a:p>
          <a:p>
            <a:pPr lvl="0" indent="0" marL="0">
              <a:buNone/>
            </a:pPr>
            <a:r>
              <a:rPr/>
              <a:t>Creating labeled training data is:</a:t>
            </a:r>
          </a:p>
          <a:p>
            <a:pPr lvl="0"/>
            <a:r>
              <a:rPr/>
              <a:t>Time-consuming</a:t>
            </a:r>
          </a:p>
          <a:p>
            <a:pPr lvl="0"/>
            <a:r>
              <a:rPr/>
              <a:t>Expensive</a:t>
            </a:r>
          </a:p>
          <a:p>
            <a:pPr lvl="0"/>
            <a:r>
              <a:rPr/>
              <a:t>Requires expertise</a:t>
            </a:r>
          </a:p>
          <a:p>
            <a:pPr lvl="0"/>
            <a:r>
              <a:rPr/>
              <a:t>Major bottleneck for AI</a:t>
            </a:r>
          </a:p>
        </p:txBody>
      </p:sp>
      <p:sp>
        <p:nvSpPr>
          <p:cNvPr id="4" name="Content Placeholder 3"/>
          <p:cNvSpPr>
            <a:spLocks noGrp="1"/>
          </p:cNvSpPr>
          <p:nvPr>
            <p:ph idx="2" sz="half"/>
          </p:nvPr>
        </p:nvSpPr>
        <p:spPr/>
        <p:txBody>
          <a:bodyPr/>
          <a:lstStyle/>
          <a:p>
            <a:pPr lvl="0" indent="0" marL="0">
              <a:buNone/>
            </a:pPr>
            <a:r>
              <a:rPr b="1"/>
              <a:t>ALaM Solution</a:t>
            </a:r>
          </a:p>
          <a:p>
            <a:pPr lvl="0"/>
            <a:r>
              <a:rPr/>
              <a:t>Automate labeling process</a:t>
            </a:r>
          </a:p>
          <a:p>
            <a:pPr lvl="0"/>
            <a:r>
              <a:rPr/>
              <a:t>Crowdsourcing capabilities</a:t>
            </a:r>
          </a:p>
          <a:p>
            <a:pPr lvl="0"/>
            <a:r>
              <a:rPr/>
              <a:t>Expert validation</a:t>
            </a:r>
          </a:p>
          <a:p>
            <a:pPr lvl="0"/>
            <a:r>
              <a:rPr/>
              <a:t>Build training datasets</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Result:</a:t>
            </a:r>
            <a:r>
              <a:rPr/>
              <a:t> Faster creation of high-quality training data for Filipino contexts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DOST-ASTI Tools Work Together</a:t>
            </a:r>
          </a:p>
        </p:txBody>
      </p:sp>
      <p:pic>
        <p:nvPicPr>
          <p:cNvPr descr="images/asti_ecosystem.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342900" marL="342900">
              <a:buAutoNum type="arabicPeriod"/>
            </a:pPr>
            <a:r>
              <a:rPr b="1"/>
              <a:t>ALaM</a:t>
            </a:r>
            <a:r>
              <a:rPr/>
              <a:t> creates training data</a:t>
            </a:r>
          </a:p>
          <a:p>
            <a:pPr lvl="0" indent="-342900" marL="342900">
              <a:buAutoNum type="arabicPeriod"/>
            </a:pPr>
            <a:r>
              <a:rPr/>
              <a:t>Train models and share via </a:t>
            </a:r>
            <a:r>
              <a:rPr b="1"/>
              <a:t>DIMER</a:t>
            </a:r>
          </a:p>
          <a:p>
            <a:pPr lvl="0" indent="-342900" marL="342900">
              <a:buAutoNum type="arabicPeriod"/>
            </a:pPr>
            <a:r>
              <a:rPr/>
              <a:t>Process large datasets with </a:t>
            </a:r>
            <a:r>
              <a:rPr b="1"/>
              <a:t>AIPI</a:t>
            </a:r>
          </a:p>
          <a:p>
            <a:pPr lvl="0" indent="-342900" marL="342900">
              <a:buAutoNum type="arabicPeriod"/>
            </a:pPr>
            <a:r>
              <a:rPr/>
              <a:t>Deploy for operational use via </a:t>
            </a:r>
            <a:r>
              <a:rPr b="1"/>
              <a:t>SkAI-Pinas</a:t>
            </a:r>
          </a:p>
          <a:p>
            <a:pPr lvl="0" indent="-342900" marL="342900">
              <a:buAutoNum type="arabicPeriod"/>
            </a:pPr>
            <a:r>
              <a:rPr/>
              <a:t>Support disaster response through </a:t>
            </a:r>
            <a:r>
              <a:rPr b="1"/>
              <a:t>DATOS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PAGASA &amp; Other Data Sources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Copernicus Sentinel Data &amp; Philippine EO Ecosystem</dc:title>
  <dc:creator>Stylianos Kotsopoulos</dc:creator>
  <cp:keywords/>
  <dcterms:created xsi:type="dcterms:W3CDTF">2025-10-20T02:29:57Z</dcterms:created>
  <dcterms:modified xsi:type="dcterms:W3CDTF">2025-10-20T02:29:57Z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comments">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institute">
    <vt:lpwstr>EU-Philippines CoPhil Programme</vt:lpwstr>
  </property>
  <property fmtid="{D5CDD505-2E9C-101B-9397-08002B2CF9AE}" pid="12" name="institutes">
    <vt:lpwstr/>
  </property>
  <property fmtid="{D5CDD505-2E9C-101B-9397-08002B2CF9AE}" pid="13" name="labels">
    <vt:lpwstr/>
  </property>
  <property fmtid="{D5CDD505-2E9C-101B-9397-08002B2CF9AE}" pid="14" name="subtitle">
    <vt:lpwstr>CoPhil EO AI/ML Training - Day 1, Session 1</vt:lpwstr>
  </property>
  <property fmtid="{D5CDD505-2E9C-101B-9397-08002B2CF9AE}" pid="15" name="toc-title">
    <vt:lpwstr>Contents</vt:lpwstr>
  </property>
</Properties>
</file>